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26"/>
  </p:notesMasterIdLst>
  <p:sldIdLst>
    <p:sldId id="326" r:id="rId2"/>
    <p:sldId id="396" r:id="rId3"/>
    <p:sldId id="332" r:id="rId4"/>
    <p:sldId id="397" r:id="rId5"/>
    <p:sldId id="398" r:id="rId6"/>
    <p:sldId id="399" r:id="rId7"/>
    <p:sldId id="400" r:id="rId8"/>
    <p:sldId id="363" r:id="rId9"/>
    <p:sldId id="401" r:id="rId10"/>
    <p:sldId id="402" r:id="rId11"/>
    <p:sldId id="403" r:id="rId12"/>
    <p:sldId id="405" r:id="rId13"/>
    <p:sldId id="404" r:id="rId14"/>
    <p:sldId id="406" r:id="rId15"/>
    <p:sldId id="407" r:id="rId16"/>
    <p:sldId id="384" r:id="rId17"/>
    <p:sldId id="408" r:id="rId18"/>
    <p:sldId id="409" r:id="rId19"/>
    <p:sldId id="410" r:id="rId20"/>
    <p:sldId id="411" r:id="rId21"/>
    <p:sldId id="413" r:id="rId22"/>
    <p:sldId id="412" r:id="rId23"/>
    <p:sldId id="383" r:id="rId24"/>
    <p:sldId id="359" r:id="rId2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F5F5"/>
    <a:srgbClr val="182734"/>
    <a:srgbClr val="365876"/>
    <a:srgbClr val="E2E2E2"/>
    <a:srgbClr val="5484B1"/>
    <a:srgbClr val="B55353"/>
    <a:srgbClr val="3C5D88"/>
    <a:srgbClr val="517BB3"/>
    <a:srgbClr val="439CAD"/>
    <a:srgbClr val="95BEE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44" autoAdjust="0"/>
    <p:restoredTop sz="63583" autoAdjust="0"/>
  </p:normalViewPr>
  <p:slideViewPr>
    <p:cSldViewPr snapToGrid="0">
      <p:cViewPr varScale="1">
        <p:scale>
          <a:sx n="93" d="100"/>
          <a:sy n="93" d="100"/>
        </p:scale>
        <p:origin x="1376" y="192"/>
      </p:cViewPr>
      <p:guideLst/>
    </p:cSldViewPr>
  </p:slideViewPr>
  <p:outlineViewPr>
    <p:cViewPr>
      <p:scale>
        <a:sx n="33" d="100"/>
        <a:sy n="33" d="100"/>
      </p:scale>
      <p:origin x="0" y="0"/>
    </p:cViewPr>
    <p:sldLst>
      <p:sld r:id="rId1" collapse="1"/>
    </p:sldLst>
  </p:outlineViewPr>
  <p:notesTextViewPr>
    <p:cViewPr>
      <p:scale>
        <a:sx n="3" d="2"/>
        <a:sy n="3" d="2"/>
      </p:scale>
      <p:origin x="0" y="0"/>
    </p:cViewPr>
  </p:notesTextViewPr>
  <p:sorterViewPr>
    <p:cViewPr>
      <p:scale>
        <a:sx n="75" d="100"/>
        <a:sy n="75"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_rels/viewProps.xml.rels><?xml version="1.0" encoding="UTF-8" standalone="yes"?>
<Relationships xmlns="http://schemas.openxmlformats.org/package/2006/relationships"><Relationship Id="rId1" Type="http://schemas.openxmlformats.org/officeDocument/2006/relationships/slide" Target="slides/slide2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6D8963-CFCD-4740-AF60-049850373CDF}" type="datetimeFigureOut">
              <a:rPr lang="zh-CN" altLang="en-US" smtClean="0"/>
              <a:t>2022/12/8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9E6FDB6-6D2B-46C1-9FA1-D82906A37C3A}"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www.fivetran.com/blog/analyst-survey"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 altLang="zh-CN" b="0" i="0" u="none" strike="noStrike" dirty="0">
                <a:solidFill>
                  <a:srgbClr val="34495E"/>
                </a:solidFill>
                <a:effectLst/>
                <a:latin typeface="Ubuntu" panose="020B0504030602030204" pitchFamily="34" charset="0"/>
              </a:rPr>
              <a:t>Hello everyone, I'm </a:t>
            </a:r>
            <a:r>
              <a:rPr lang="en" altLang="zh-CN" b="0" i="0" u="none" strike="noStrike" dirty="0" err="1">
                <a:solidFill>
                  <a:srgbClr val="34495E"/>
                </a:solidFill>
                <a:effectLst/>
                <a:latin typeface="Ubuntu" panose="020B0504030602030204" pitchFamily="34" charset="0"/>
              </a:rPr>
              <a:t>Zongwen</a:t>
            </a:r>
            <a:r>
              <a:rPr lang="en" altLang="zh-CN" b="0" i="0" u="none" strike="noStrike" dirty="0">
                <a:solidFill>
                  <a:srgbClr val="34495E"/>
                </a:solidFill>
                <a:effectLst/>
                <a:latin typeface="Ubuntu" panose="020B0504030602030204" pitchFamily="34" charset="0"/>
              </a:rPr>
              <a:t> Li, one of the Committers of Apache </a:t>
            </a:r>
            <a:r>
              <a:rPr lang="en" altLang="zh-CN" b="0" i="0" u="none" strike="noStrike" dirty="0" err="1">
                <a:solidFill>
                  <a:srgbClr val="34495E"/>
                </a:solidFill>
                <a:effectLst/>
                <a:latin typeface="Ubuntu" panose="020B0504030602030204" pitchFamily="34" charset="0"/>
              </a:rPr>
              <a:t>SeaTunnel</a:t>
            </a:r>
            <a:r>
              <a:rPr lang="en" altLang="zh-CN" b="0" i="0" u="none" strike="noStrike" dirty="0">
                <a:solidFill>
                  <a:srgbClr val="34495E"/>
                </a:solidFill>
                <a:effectLst/>
                <a:latin typeface="Ubuntu" panose="020B0504030602030204" pitchFamily="34" charset="0"/>
              </a:rPr>
              <a:t>. I have joined the Apache </a:t>
            </a:r>
            <a:r>
              <a:rPr lang="en" altLang="zh-CN" b="0" i="0" u="none" strike="noStrike" dirty="0" err="1">
                <a:solidFill>
                  <a:srgbClr val="34495E"/>
                </a:solidFill>
                <a:effectLst/>
                <a:latin typeface="Ubuntu" panose="020B0504030602030204" pitchFamily="34" charset="0"/>
              </a:rPr>
              <a:t>SeaTunnel</a:t>
            </a:r>
            <a:r>
              <a:rPr lang="en" altLang="zh-CN" b="0" i="0" u="none" strike="noStrike" dirty="0">
                <a:solidFill>
                  <a:srgbClr val="34495E"/>
                </a:solidFill>
                <a:effectLst/>
                <a:latin typeface="Ubuntu" panose="020B0504030602030204" pitchFamily="34" charset="0"/>
              </a:rPr>
              <a:t> community for 9 months. As a community committer, I help community users and developers to use </a:t>
            </a:r>
            <a:r>
              <a:rPr lang="en" altLang="zh-CN" b="0" i="0" u="none" strike="noStrike" dirty="0" err="1">
                <a:solidFill>
                  <a:srgbClr val="34495E"/>
                </a:solidFill>
                <a:effectLst/>
                <a:latin typeface="Ubuntu" panose="020B0504030602030204" pitchFamily="34" charset="0"/>
              </a:rPr>
              <a:t>SeaTunnel</a:t>
            </a:r>
            <a:r>
              <a:rPr lang="en" altLang="zh-CN" b="0" i="0" u="none" strike="noStrike" dirty="0">
                <a:solidFill>
                  <a:srgbClr val="34495E"/>
                </a:solidFill>
                <a:effectLst/>
                <a:latin typeface="Ubuntu" panose="020B0504030602030204" pitchFamily="34" charset="0"/>
              </a:rPr>
              <a:t>. It is a great pleasure to participate in the meetup and I will introduce something about Apache </a:t>
            </a:r>
            <a:r>
              <a:rPr lang="en" altLang="zh-CN" b="0" i="0" u="none" strike="noStrike" dirty="0" err="1">
                <a:solidFill>
                  <a:srgbClr val="34495E"/>
                </a:solidFill>
                <a:effectLst/>
                <a:latin typeface="Ubuntu" panose="020B0504030602030204" pitchFamily="34" charset="0"/>
              </a:rPr>
              <a:t>SeaTunnel</a:t>
            </a:r>
            <a:r>
              <a:rPr lang="en" altLang="zh-CN" b="0" i="0" u="none" strike="noStrike" dirty="0">
                <a:solidFill>
                  <a:srgbClr val="34495E"/>
                </a:solidFill>
                <a:effectLst/>
                <a:latin typeface="Ubuntu" panose="020B0504030602030204" pitchFamily="34" charset="0"/>
              </a:rPr>
              <a:t> Engine today.</a:t>
            </a:r>
            <a:endParaRPr kumimoji="1"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t>1</a:t>
            </a:fld>
            <a:endParaRPr lang="zh-CN" altLang="en-US"/>
          </a:p>
        </p:txBody>
      </p:sp>
    </p:spTree>
    <p:extLst>
      <p:ext uri="{BB962C8B-B14F-4D97-AF65-F5344CB8AC3E}">
        <p14:creationId xmlns:p14="http://schemas.microsoft.com/office/powerpoint/2010/main" val="26455415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 altLang="zh-CN" b="0" i="0" u="none" strike="noStrike" dirty="0">
                <a:solidFill>
                  <a:srgbClr val="34495E"/>
                </a:solidFill>
                <a:effectLst/>
                <a:latin typeface="Ubuntu" panose="020B0504030602030204" pitchFamily="34" charset="0"/>
              </a:rPr>
              <a:t>The previous examples are cases regarding a small number of tables, but in real business service development, we usually need to synchronize thousands of tables, which may be divided into databases and tables at the same time; </a:t>
            </a:r>
          </a:p>
          <a:p>
            <a:pPr algn="l"/>
            <a:r>
              <a:rPr lang="en" altLang="zh-CN" b="0" i="0" u="none" strike="noStrike" dirty="0">
                <a:solidFill>
                  <a:srgbClr val="34495E"/>
                </a:solidFill>
                <a:effectLst/>
                <a:latin typeface="Ubuntu" panose="020B0504030602030204" pitchFamily="34" charset="0"/>
              </a:rPr>
              <a:t>The status quo is that we need to configure each table, a large number of table synchronization takes a lot of time for users, and it is prone to problems such as field mapping errors, which is difficult to maintain. </a:t>
            </a:r>
          </a:p>
        </p:txBody>
      </p:sp>
      <p:sp>
        <p:nvSpPr>
          <p:cNvPr id="4" name="灯片编号占位符 3"/>
          <p:cNvSpPr>
            <a:spLocks noGrp="1"/>
          </p:cNvSpPr>
          <p:nvPr>
            <p:ph type="sldNum" sz="quarter" idx="5"/>
          </p:nvPr>
        </p:nvSpPr>
        <p:spPr/>
        <p:txBody>
          <a:bodyPr/>
          <a:lstStyle/>
          <a:p>
            <a:fld id="{E9E6FDB6-6D2B-46C1-9FA1-D82906A37C3A}" type="slidenum">
              <a:rPr lang="zh-CN" altLang="en-US" smtClean="0"/>
              <a:t>10</a:t>
            </a:fld>
            <a:endParaRPr lang="zh-CN" altLang="en-US"/>
          </a:p>
        </p:txBody>
      </p:sp>
    </p:spTree>
    <p:extLst>
      <p:ext uri="{BB962C8B-B14F-4D97-AF65-F5344CB8AC3E}">
        <p14:creationId xmlns:p14="http://schemas.microsoft.com/office/powerpoint/2010/main" val="36910055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 altLang="zh-CN" b="0" i="0" u="none" strike="noStrike" dirty="0">
                <a:solidFill>
                  <a:srgbClr val="34495E"/>
                </a:solidFill>
                <a:effectLst/>
                <a:latin typeface="Ubuntu" panose="020B0504030602030204" pitchFamily="34" charset="0"/>
              </a:rPr>
              <a:t>Besides, according to the research report of </a:t>
            </a:r>
            <a:r>
              <a:rPr lang="en" altLang="zh-CN" b="1" i="0" u="none" strike="noStrike" dirty="0">
                <a:solidFill>
                  <a:srgbClr val="42B983"/>
                </a:solidFill>
                <a:effectLst/>
                <a:latin typeface="Ubuntu" panose="020B0504030602030204" pitchFamily="34" charset="0"/>
                <a:hlinkClick r:id="rId3"/>
              </a:rPr>
              <a:t>fivetran</a:t>
            </a:r>
            <a:r>
              <a:rPr lang="en" altLang="zh-CN" b="0" i="0" u="none" strike="noStrike" dirty="0">
                <a:solidFill>
                  <a:srgbClr val="34495E"/>
                </a:solidFill>
                <a:effectLst/>
                <a:latin typeface="Ubuntu" panose="020B0504030602030204" pitchFamily="34" charset="0"/>
              </a:rPr>
              <a:t>, 60% of the company's schema will change every month, and 30% will change every week.</a:t>
            </a:r>
          </a:p>
          <a:p>
            <a:pPr algn="l"/>
            <a:r>
              <a:rPr lang="en" altLang="zh-CN" b="0" i="0" u="none" strike="noStrike" dirty="0">
                <a:solidFill>
                  <a:srgbClr val="34495E"/>
                </a:solidFill>
                <a:effectLst/>
                <a:latin typeface="Ubuntu" panose="020B0504030602030204" pitchFamily="34" charset="0"/>
              </a:rPr>
              <a:t>However, none of the existing engines supports Schema Evolution. After changing the Schema each time, the user needs to reconfigure the entire link, which makes the maintenance of the job very cumbersome. </a:t>
            </a:r>
          </a:p>
        </p:txBody>
      </p:sp>
      <p:sp>
        <p:nvSpPr>
          <p:cNvPr id="4" name="灯片编号占位符 3"/>
          <p:cNvSpPr>
            <a:spLocks noGrp="1"/>
          </p:cNvSpPr>
          <p:nvPr>
            <p:ph type="sldNum" sz="quarter" idx="5"/>
          </p:nvPr>
        </p:nvSpPr>
        <p:spPr/>
        <p:txBody>
          <a:bodyPr/>
          <a:lstStyle/>
          <a:p>
            <a:fld id="{E9E6FDB6-6D2B-46C1-9FA1-D82906A37C3A}" type="slidenum">
              <a:rPr lang="zh-CN" altLang="en-US" smtClean="0"/>
              <a:t>11</a:t>
            </a:fld>
            <a:endParaRPr lang="zh-CN" altLang="en-US"/>
          </a:p>
        </p:txBody>
      </p:sp>
    </p:spTree>
    <p:extLst>
      <p:ext uri="{BB962C8B-B14F-4D97-AF65-F5344CB8AC3E}">
        <p14:creationId xmlns:p14="http://schemas.microsoft.com/office/powerpoint/2010/main" val="6578246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 altLang="zh-CN" b="0" i="0" u="none" strike="noStrike" dirty="0">
                <a:solidFill>
                  <a:srgbClr val="34495E"/>
                </a:solidFill>
                <a:effectLst/>
                <a:latin typeface="Ubuntu" panose="020B0504030602030204" pitchFamily="34" charset="0"/>
              </a:rPr>
              <a:t>If our Source or Sink is of JDBC type, since the existing engine only supports one or more links per table, when there are many tables to be synchronized, more link resources will be occupied, which will bring a great burden to the database server. </a:t>
            </a:r>
            <a:endParaRPr kumimoji="1"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t>12</a:t>
            </a:fld>
            <a:endParaRPr lang="zh-CN" altLang="en-US"/>
          </a:p>
        </p:txBody>
      </p:sp>
    </p:spTree>
    <p:extLst>
      <p:ext uri="{BB962C8B-B14F-4D97-AF65-F5344CB8AC3E}">
        <p14:creationId xmlns:p14="http://schemas.microsoft.com/office/powerpoint/2010/main" val="21022928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 altLang="zh-CN" b="0" i="0" u="none" strike="noStrike" dirty="0">
                <a:solidFill>
                  <a:srgbClr val="34495E"/>
                </a:solidFill>
                <a:effectLst/>
                <a:latin typeface="Ubuntu" panose="020B0504030602030204" pitchFamily="34" charset="0"/>
              </a:rPr>
              <a:t>In the existing engine, buffer and other control operators are used to control the pressure, that is, the back pressure mechanism; since the back pressure is transmitted level by level, there will be pressure delay, and at the same time, the processing of data will not be smooth enough, increasing the GC time, fault-tolerant completion time, etc. </a:t>
            </a:r>
          </a:p>
          <a:p>
            <a:pPr algn="l"/>
            <a:r>
              <a:rPr lang="en" altLang="zh-CN" b="0" i="0" u="none" strike="noStrike" dirty="0">
                <a:solidFill>
                  <a:srgbClr val="34495E"/>
                </a:solidFill>
                <a:effectLst/>
                <a:latin typeface="Ubuntu" panose="020B0504030602030204" pitchFamily="34" charset="0"/>
              </a:rPr>
              <a:t>Another case is that neither the source nor the sink has reached the maximum pressure, but the user still needs to control the synchronization rate to prevent too much impact on the source database or the target database, which cannot be controlled through the back pressure mechanism. </a:t>
            </a:r>
          </a:p>
        </p:txBody>
      </p:sp>
      <p:sp>
        <p:nvSpPr>
          <p:cNvPr id="4" name="灯片编号占位符 3"/>
          <p:cNvSpPr>
            <a:spLocks noGrp="1"/>
          </p:cNvSpPr>
          <p:nvPr>
            <p:ph type="sldNum" sz="quarter" idx="5"/>
          </p:nvPr>
        </p:nvSpPr>
        <p:spPr/>
        <p:txBody>
          <a:bodyPr/>
          <a:lstStyle/>
          <a:p>
            <a:fld id="{E9E6FDB6-6D2B-46C1-9FA1-D82906A37C3A}" type="slidenum">
              <a:rPr lang="zh-CN" altLang="en-US" smtClean="0"/>
              <a:t>13</a:t>
            </a:fld>
            <a:endParaRPr lang="zh-CN" altLang="en-US"/>
          </a:p>
        </p:txBody>
      </p:sp>
    </p:spTree>
    <p:extLst>
      <p:ext uri="{BB962C8B-B14F-4D97-AF65-F5344CB8AC3E}">
        <p14:creationId xmlns:p14="http://schemas.microsoft.com/office/powerpoint/2010/main" val="17063429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en" altLang="zh-CN" b="0" i="0" u="none" strike="noStrike" dirty="0">
              <a:solidFill>
                <a:srgbClr val="34495E"/>
              </a:solidFill>
              <a:effectLst/>
              <a:latin typeface="Ubuntu" panose="020B0504030602030204" pitchFamily="34" charset="0"/>
            </a:endParaRPr>
          </a:p>
        </p:txBody>
      </p:sp>
      <p:sp>
        <p:nvSpPr>
          <p:cNvPr id="4" name="灯片编号占位符 3"/>
          <p:cNvSpPr>
            <a:spLocks noGrp="1"/>
          </p:cNvSpPr>
          <p:nvPr>
            <p:ph type="sldNum" sz="quarter" idx="5"/>
          </p:nvPr>
        </p:nvSpPr>
        <p:spPr/>
        <p:txBody>
          <a:bodyPr/>
          <a:lstStyle/>
          <a:p>
            <a:fld id="{E9E6FDB6-6D2B-46C1-9FA1-D82906A37C3A}" type="slidenum">
              <a:rPr lang="zh-CN" altLang="en-US" smtClean="0"/>
              <a:t>14</a:t>
            </a:fld>
            <a:endParaRPr lang="zh-CN" altLang="en-US"/>
          </a:p>
        </p:txBody>
      </p:sp>
    </p:spTree>
    <p:extLst>
      <p:ext uri="{BB962C8B-B14F-4D97-AF65-F5344CB8AC3E}">
        <p14:creationId xmlns:p14="http://schemas.microsoft.com/office/powerpoint/2010/main" val="3541931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 altLang="zh-CN" b="0" i="0" u="none" strike="noStrike" dirty="0">
                <a:solidFill>
                  <a:srgbClr val="34495E"/>
                </a:solidFill>
                <a:effectLst/>
                <a:latin typeface="Ubuntu" panose="020B0504030602030204" pitchFamily="34" charset="0"/>
              </a:rPr>
              <a:t>In the data integration case, there is a possibility that a job can synchronize hundreds of sheets, and the failure of one node or one table will lead to the failure of all tables, which is too costly. </a:t>
            </a:r>
          </a:p>
          <a:p>
            <a:pPr algn="l"/>
            <a:r>
              <a:rPr lang="en" altLang="zh-CN" b="0" i="0" u="none" strike="noStrike" dirty="0">
                <a:solidFill>
                  <a:srgbClr val="34495E"/>
                </a:solidFill>
                <a:effectLst/>
                <a:latin typeface="Ubuntu" panose="020B0504030602030204" pitchFamily="34" charset="0"/>
              </a:rPr>
              <a:t>We expect that unrelated Job Tasks will not affect each other during fault tolerance, so we call a vertex collection with upstream and downstream relationships a Pipeline, and a Job can consist of one or more pipelines. </a:t>
            </a:r>
          </a:p>
        </p:txBody>
      </p:sp>
      <p:sp>
        <p:nvSpPr>
          <p:cNvPr id="4" name="灯片编号占位符 3"/>
          <p:cNvSpPr>
            <a:spLocks noGrp="1"/>
          </p:cNvSpPr>
          <p:nvPr>
            <p:ph type="sldNum" sz="quarter" idx="5"/>
          </p:nvPr>
        </p:nvSpPr>
        <p:spPr/>
        <p:txBody>
          <a:bodyPr/>
          <a:lstStyle/>
          <a:p>
            <a:fld id="{E9E6FDB6-6D2B-46C1-9FA1-D82906A37C3A}" type="slidenum">
              <a:rPr lang="zh-CN" altLang="en-US" smtClean="0"/>
              <a:t>15</a:t>
            </a:fld>
            <a:endParaRPr lang="zh-CN" altLang="en-US"/>
          </a:p>
        </p:txBody>
      </p:sp>
    </p:spTree>
    <p:extLst>
      <p:ext uri="{BB962C8B-B14F-4D97-AF65-F5344CB8AC3E}">
        <p14:creationId xmlns:p14="http://schemas.microsoft.com/office/powerpoint/2010/main" val="9230955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 altLang="zh-CN" b="0" i="0" u="none" strike="noStrike" dirty="0">
                <a:solidFill>
                  <a:srgbClr val="34495E"/>
                </a:solidFill>
                <a:effectLst/>
                <a:latin typeface="Ubuntu" panose="020B0504030602030204" pitchFamily="34" charset="0"/>
              </a:rPr>
              <a:t>Now if there is an exception in the pipeline, we still need to failover all the vertex in the pipeline; but can we restore only part of the vertex? </a:t>
            </a:r>
          </a:p>
          <a:p>
            <a:pPr algn="l"/>
            <a:r>
              <a:rPr lang="en" altLang="zh-CN" b="0" i="0" u="none" strike="noStrike" dirty="0">
                <a:solidFill>
                  <a:srgbClr val="34495E"/>
                </a:solidFill>
                <a:effectLst/>
                <a:latin typeface="Ubuntu" panose="020B0504030602030204" pitchFamily="34" charset="0"/>
              </a:rPr>
              <a:t>For example, if the Source fails, the Sink does not need to restart. In the case of a single Source and multiple Sinks, if a single Sink fails, only the Sink and Source that failed will be restored; that is, only the node that failed and its upstream nodes will be restored. </a:t>
            </a:r>
          </a:p>
          <a:p>
            <a:pPr algn="l"/>
            <a:r>
              <a:rPr lang="en" altLang="zh-CN" b="0" i="0" u="none" strike="noStrike" dirty="0">
                <a:solidFill>
                  <a:srgbClr val="34495E"/>
                </a:solidFill>
                <a:effectLst/>
                <a:latin typeface="Ubuntu" panose="020B0504030602030204" pitchFamily="34" charset="0"/>
              </a:rPr>
              <a:t>Obviously, the stateless vertex does not need to be restarted, and since </a:t>
            </a:r>
            <a:r>
              <a:rPr lang="en" altLang="zh-CN" b="0" i="0" u="none" strike="noStrike" dirty="0" err="1">
                <a:solidFill>
                  <a:srgbClr val="34495E"/>
                </a:solidFill>
                <a:effectLst/>
                <a:latin typeface="Ubuntu" panose="020B0504030602030204" pitchFamily="34" charset="0"/>
              </a:rPr>
              <a:t>SeaTunnel</a:t>
            </a:r>
            <a:r>
              <a:rPr lang="en" altLang="zh-CN" b="0" i="0" u="none" strike="noStrike" dirty="0">
                <a:solidFill>
                  <a:srgbClr val="34495E"/>
                </a:solidFill>
                <a:effectLst/>
                <a:latin typeface="Ubuntu" panose="020B0504030602030204" pitchFamily="34" charset="0"/>
              </a:rPr>
              <a:t> is a data integration framework, we do not have aggregation state vertex such as Agg and Count, so we only need to consider Sink; </a:t>
            </a:r>
          </a:p>
          <a:p>
            <a:pPr algn="l">
              <a:buFont typeface="Arial" panose="020B0604020202020204" pitchFamily="34" charset="0"/>
              <a:buChar char="•"/>
            </a:pPr>
            <a:r>
              <a:rPr lang="en" altLang="zh-CN" b="0" i="0" u="none" strike="noStrike" dirty="0">
                <a:solidFill>
                  <a:srgbClr val="34495E"/>
                </a:solidFill>
                <a:effectLst/>
                <a:latin typeface="Ubuntu" panose="020B0504030602030204" pitchFamily="34" charset="0"/>
              </a:rPr>
              <a:t>Sink does not support idempotence &amp; 2PC; no restart and restart will result in the same data duplication, which can only be solved by Sink without restarting;</a:t>
            </a:r>
          </a:p>
          <a:p>
            <a:pPr algn="l">
              <a:buFont typeface="Arial" panose="020B0604020202020204" pitchFamily="34" charset="0"/>
              <a:buChar char="•"/>
            </a:pPr>
            <a:r>
              <a:rPr lang="en" altLang="zh-CN" b="0" i="0" u="none" strike="noStrike" dirty="0">
                <a:solidFill>
                  <a:srgbClr val="34495E"/>
                </a:solidFill>
                <a:effectLst/>
                <a:latin typeface="Ubuntu" panose="020B0504030602030204" pitchFamily="34" charset="0"/>
              </a:rPr>
              <a:t>Sink supports idempotence, but does not support 2PC: because it is idempotent writing, it does not matter whether the source reads data inconsistently every time, and it does not need to be restarted;</a:t>
            </a:r>
          </a:p>
          <a:p>
            <a:pPr algn="l"/>
            <a:r>
              <a:rPr lang="en" altLang="zh-CN" b="0" i="0" u="none" strike="noStrike" dirty="0">
                <a:solidFill>
                  <a:srgbClr val="34495E"/>
                </a:solidFill>
                <a:effectLst/>
                <a:latin typeface="Ubuntu" panose="020B0504030602030204" pitchFamily="34" charset="0"/>
              </a:rPr>
              <a:t>We use the pipeline as the minimum granularity for fault-tolerant management, and use the Chandy-</a:t>
            </a:r>
            <a:r>
              <a:rPr lang="en" altLang="zh-CN" b="0" i="0" u="none" strike="noStrike" dirty="0" err="1">
                <a:solidFill>
                  <a:srgbClr val="34495E"/>
                </a:solidFill>
                <a:effectLst/>
                <a:latin typeface="Ubuntu" panose="020B0504030602030204" pitchFamily="34" charset="0"/>
              </a:rPr>
              <a:t>Lamport</a:t>
            </a:r>
            <a:r>
              <a:rPr lang="en" altLang="zh-CN" b="0" i="0" u="none" strike="noStrike" dirty="0">
                <a:solidFill>
                  <a:srgbClr val="34495E"/>
                </a:solidFill>
                <a:effectLst/>
                <a:latin typeface="Ubuntu" panose="020B0504030602030204" pitchFamily="34" charset="0"/>
              </a:rPr>
              <a:t> algorithm to realize fault-tolerant distributed jobs. </a:t>
            </a:r>
          </a:p>
          <a:p>
            <a:endParaRPr kumimoji="1"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t>16</a:t>
            </a:fld>
            <a:endParaRPr lang="zh-CN" altLang="en-US"/>
          </a:p>
        </p:txBody>
      </p:sp>
    </p:spTree>
    <p:extLst>
      <p:ext uri="{BB962C8B-B14F-4D97-AF65-F5344CB8AC3E}">
        <p14:creationId xmlns:p14="http://schemas.microsoft.com/office/powerpoint/2010/main" val="13793140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 altLang="zh-CN" b="0" i="0" u="none" strike="noStrike" dirty="0">
                <a:solidFill>
                  <a:srgbClr val="34495E"/>
                </a:solidFill>
                <a:effectLst/>
                <a:latin typeface="Ubuntu" panose="020B0504030602030204" pitchFamily="34" charset="0"/>
              </a:rPr>
              <a:t>For sink failure, when data cannot be written, a possible solution is to work two jobs at the same time. </a:t>
            </a:r>
          </a:p>
          <a:p>
            <a:pPr algn="l"/>
            <a:r>
              <a:rPr lang="en" altLang="zh-CN" b="0" i="0" u="none" strike="noStrike" dirty="0">
                <a:solidFill>
                  <a:srgbClr val="34495E"/>
                </a:solidFill>
                <a:effectLst/>
                <a:latin typeface="Ubuntu" panose="020B0504030602030204" pitchFamily="34" charset="0"/>
              </a:rPr>
              <a:t>One job reads the database logs using the CDC source connector and then writes the data to Kafka using the Kafka Sink connector. Another job reads data from Kafka using the Kafka source connector and writes data to the destination using the destination sink connector.</a:t>
            </a:r>
          </a:p>
          <a:p>
            <a:pPr algn="l"/>
            <a:r>
              <a:rPr lang="en" altLang="zh-CN" b="0" i="0" u="none" strike="noStrike" dirty="0">
                <a:solidFill>
                  <a:srgbClr val="34495E"/>
                </a:solidFill>
                <a:effectLst/>
                <a:latin typeface="Ubuntu" panose="020B0504030602030204" pitchFamily="34" charset="0"/>
              </a:rPr>
              <a:t>This solution requires users to have a deep understanding of the underlying technology, and both tasks will increase the difficulty of operation and maintenance. Because every job needs </a:t>
            </a:r>
            <a:r>
              <a:rPr lang="en" altLang="zh-CN" b="0" i="0" u="none" strike="noStrike" dirty="0" err="1">
                <a:solidFill>
                  <a:srgbClr val="34495E"/>
                </a:solidFill>
                <a:effectLst/>
                <a:latin typeface="Ubuntu" panose="020B0504030602030204" pitchFamily="34" charset="0"/>
              </a:rPr>
              <a:t>JobMaster</a:t>
            </a:r>
            <a:r>
              <a:rPr lang="en" altLang="zh-CN" b="0" i="0" u="none" strike="noStrike" dirty="0">
                <a:solidFill>
                  <a:srgbClr val="34495E"/>
                </a:solidFill>
                <a:effectLst/>
                <a:latin typeface="Ubuntu" panose="020B0504030602030204" pitchFamily="34" charset="0"/>
              </a:rPr>
              <a:t>, it requires more resources. </a:t>
            </a:r>
          </a:p>
          <a:p>
            <a:pPr algn="l"/>
            <a:r>
              <a:rPr lang="en" altLang="zh-CN" b="0" i="0" u="none" strike="noStrike" dirty="0">
                <a:solidFill>
                  <a:srgbClr val="34495E"/>
                </a:solidFill>
                <a:effectLst/>
                <a:latin typeface="Ubuntu" panose="020B0504030602030204" pitchFamily="34" charset="0"/>
              </a:rPr>
              <a:t>Ideally, the user only knows that they will be reading data from the source and writing data to the sink, and at the same time, during this process, the data can be cached in case the sink fails. The sync engine needs to automatically add caching operations to the execution plan and ensure that the source still works in the event of a sink failure. In this process, the engine needs to ensure that the data written to the cache and read from the cache are transactional, to ensure data consistency. </a:t>
            </a:r>
          </a:p>
        </p:txBody>
      </p:sp>
      <p:sp>
        <p:nvSpPr>
          <p:cNvPr id="4" name="灯片编号占位符 3"/>
          <p:cNvSpPr>
            <a:spLocks noGrp="1"/>
          </p:cNvSpPr>
          <p:nvPr>
            <p:ph type="sldNum" sz="quarter" idx="5"/>
          </p:nvPr>
        </p:nvSpPr>
        <p:spPr/>
        <p:txBody>
          <a:bodyPr/>
          <a:lstStyle/>
          <a:p>
            <a:fld id="{E9E6FDB6-6D2B-46C1-9FA1-D82906A37C3A}" type="slidenum">
              <a:rPr lang="zh-CN" altLang="en-US" smtClean="0"/>
              <a:t>17</a:t>
            </a:fld>
            <a:endParaRPr lang="zh-CN" altLang="en-US"/>
          </a:p>
        </p:txBody>
      </p:sp>
    </p:spTree>
    <p:extLst>
      <p:ext uri="{BB962C8B-B14F-4D97-AF65-F5344CB8AC3E}">
        <p14:creationId xmlns:p14="http://schemas.microsoft.com/office/powerpoint/2010/main" val="37247504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 altLang="zh-CN" b="0" i="0" u="none" strike="noStrike" dirty="0">
                <a:solidFill>
                  <a:srgbClr val="34495E"/>
                </a:solidFill>
                <a:effectLst/>
                <a:latin typeface="Ubuntu" panose="020B0504030602030204" pitchFamily="34" charset="0"/>
              </a:rPr>
              <a:t>For a large number of table synchronization, we expect that a single Source can support reading multiple structural tables, and then use the side stream output to keep consistent with a single table stream. </a:t>
            </a:r>
          </a:p>
          <a:p>
            <a:pPr algn="l"/>
            <a:r>
              <a:rPr lang="en" altLang="zh-CN" b="0" i="0" u="none" strike="noStrike" dirty="0">
                <a:solidFill>
                  <a:srgbClr val="34495E"/>
                </a:solidFill>
                <a:effectLst/>
                <a:latin typeface="Ubuntu" panose="020B0504030602030204" pitchFamily="34" charset="0"/>
              </a:rPr>
              <a:t>The advantage of this is that it can reduce the link occupation of the data source and improve the utilization rate of thread resources. </a:t>
            </a:r>
          </a:p>
          <a:p>
            <a:pPr algn="l"/>
            <a:r>
              <a:rPr lang="en" altLang="zh-CN" b="0" i="0" u="none" strike="noStrike" dirty="0">
                <a:solidFill>
                  <a:srgbClr val="34495E"/>
                </a:solidFill>
                <a:effectLst/>
                <a:latin typeface="Ubuntu" panose="020B0504030602030204" pitchFamily="34" charset="0"/>
              </a:rPr>
              <a:t>At the same time, in </a:t>
            </a:r>
            <a:r>
              <a:rPr lang="en" altLang="zh-CN" b="0" i="0" u="none" strike="noStrike" dirty="0" err="1">
                <a:solidFill>
                  <a:srgbClr val="34495E"/>
                </a:solidFill>
                <a:effectLst/>
                <a:latin typeface="Ubuntu" panose="020B0504030602030204" pitchFamily="34" charset="0"/>
              </a:rPr>
              <a:t>SeaTunnel</a:t>
            </a:r>
            <a:r>
              <a:rPr lang="en" altLang="zh-CN" b="0" i="0" u="none" strike="noStrike" dirty="0">
                <a:solidFill>
                  <a:srgbClr val="34495E"/>
                </a:solidFill>
                <a:effectLst/>
                <a:latin typeface="Ubuntu" panose="020B0504030602030204" pitchFamily="34" charset="0"/>
              </a:rPr>
              <a:t> Engine, these multiple tables will be regarded as a pipeline, which will increase the granularity of fault tolerance; there are trade-offs, and the user can choose how many tables a pipeline can pass through. </a:t>
            </a:r>
          </a:p>
        </p:txBody>
      </p:sp>
      <p:sp>
        <p:nvSpPr>
          <p:cNvPr id="4" name="灯片编号占位符 3"/>
          <p:cNvSpPr>
            <a:spLocks noGrp="1"/>
          </p:cNvSpPr>
          <p:nvPr>
            <p:ph type="sldNum" sz="quarter" idx="5"/>
          </p:nvPr>
        </p:nvSpPr>
        <p:spPr/>
        <p:txBody>
          <a:bodyPr/>
          <a:lstStyle/>
          <a:p>
            <a:fld id="{E9E6FDB6-6D2B-46C1-9FA1-D82906A37C3A}" type="slidenum">
              <a:rPr lang="zh-CN" altLang="en-US" smtClean="0"/>
              <a:t>18</a:t>
            </a:fld>
            <a:endParaRPr lang="zh-CN" altLang="en-US"/>
          </a:p>
        </p:txBody>
      </p:sp>
    </p:spTree>
    <p:extLst>
      <p:ext uri="{BB962C8B-B14F-4D97-AF65-F5344CB8AC3E}">
        <p14:creationId xmlns:p14="http://schemas.microsoft.com/office/powerpoint/2010/main" val="35672763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 altLang="zh-CN" b="0" i="0" u="none" strike="noStrike" dirty="0">
                <a:solidFill>
                  <a:srgbClr val="34495E"/>
                </a:solidFill>
                <a:effectLst/>
                <a:latin typeface="Ubuntu" panose="020B0504030602030204" pitchFamily="34" charset="0"/>
              </a:rPr>
              <a:t>Schema Evolution is a feature that allows users to easily change the current schema of a table to accommodate changing data over time. Most commonly, it is used when performing an append or overwrite operation, to automatically adjust the schema to include one or more new columns. </a:t>
            </a:r>
          </a:p>
          <a:p>
            <a:pPr algn="l"/>
            <a:r>
              <a:rPr lang="en" altLang="zh-CN" b="0" i="0" u="none" strike="noStrike" dirty="0">
                <a:solidFill>
                  <a:srgbClr val="34495E"/>
                </a:solidFill>
                <a:effectLst/>
                <a:latin typeface="Ubuntu" panose="020B0504030602030204" pitchFamily="34" charset="0"/>
              </a:rPr>
              <a:t>This feature is required for real-time data warehouse scenarios. Currently, the </a:t>
            </a:r>
            <a:r>
              <a:rPr lang="en" altLang="zh-CN" b="0" i="0" u="none" strike="noStrike" dirty="0" err="1">
                <a:solidFill>
                  <a:srgbClr val="34495E"/>
                </a:solidFill>
                <a:effectLst/>
                <a:latin typeface="Ubuntu" panose="020B0504030602030204" pitchFamily="34" charset="0"/>
              </a:rPr>
              <a:t>Flink</a:t>
            </a:r>
            <a:r>
              <a:rPr lang="en" altLang="zh-CN" b="0" i="0" u="none" strike="noStrike" dirty="0">
                <a:solidFill>
                  <a:srgbClr val="34495E"/>
                </a:solidFill>
                <a:effectLst/>
                <a:latin typeface="Ubuntu" panose="020B0504030602030204" pitchFamily="34" charset="0"/>
              </a:rPr>
              <a:t> and Spark engines do not support this feature.</a:t>
            </a:r>
          </a:p>
          <a:p>
            <a:pPr algn="l"/>
            <a:r>
              <a:rPr lang="en" altLang="zh-CN" b="0" i="0" u="none" strike="noStrike" dirty="0">
                <a:solidFill>
                  <a:srgbClr val="34495E"/>
                </a:solidFill>
                <a:effectLst/>
                <a:latin typeface="Ubuntu" panose="020B0504030602030204" pitchFamily="34" charset="0"/>
              </a:rPr>
              <a:t>In </a:t>
            </a:r>
            <a:r>
              <a:rPr lang="en" altLang="zh-CN" b="0" i="0" u="none" strike="noStrike" dirty="0" err="1">
                <a:solidFill>
                  <a:srgbClr val="34495E"/>
                </a:solidFill>
                <a:effectLst/>
                <a:latin typeface="Ubuntu" panose="020B0504030602030204" pitchFamily="34" charset="0"/>
              </a:rPr>
              <a:t>SeaTunnel</a:t>
            </a:r>
            <a:r>
              <a:rPr lang="en" altLang="zh-CN" b="0" i="0" u="none" strike="noStrike" dirty="0">
                <a:solidFill>
                  <a:srgbClr val="34495E"/>
                </a:solidFill>
                <a:effectLst/>
                <a:latin typeface="Ubuntu" panose="020B0504030602030204" pitchFamily="34" charset="0"/>
              </a:rPr>
              <a:t> Engine, we will use the Chandy-</a:t>
            </a:r>
            <a:r>
              <a:rPr lang="en" altLang="zh-CN" b="0" i="0" u="none" strike="noStrike" dirty="0" err="1">
                <a:solidFill>
                  <a:srgbClr val="34495E"/>
                </a:solidFill>
                <a:effectLst/>
                <a:latin typeface="Ubuntu" panose="020B0504030602030204" pitchFamily="34" charset="0"/>
              </a:rPr>
              <a:t>Lamport</a:t>
            </a:r>
            <a:r>
              <a:rPr lang="en" altLang="zh-CN" b="0" i="0" u="none" strike="noStrike" dirty="0">
                <a:solidFill>
                  <a:srgbClr val="34495E"/>
                </a:solidFill>
                <a:effectLst/>
                <a:latin typeface="Ubuntu" panose="020B0504030602030204" pitchFamily="34" charset="0"/>
              </a:rPr>
              <a:t> algorithm to send DDL events, make them flow in the DAG graph and change the structure of each operator, and then synchronize them to the Sink. </a:t>
            </a:r>
          </a:p>
        </p:txBody>
      </p:sp>
      <p:sp>
        <p:nvSpPr>
          <p:cNvPr id="4" name="灯片编号占位符 3"/>
          <p:cNvSpPr>
            <a:spLocks noGrp="1"/>
          </p:cNvSpPr>
          <p:nvPr>
            <p:ph type="sldNum" sz="quarter" idx="5"/>
          </p:nvPr>
        </p:nvSpPr>
        <p:spPr/>
        <p:txBody>
          <a:bodyPr/>
          <a:lstStyle/>
          <a:p>
            <a:fld id="{E9E6FDB6-6D2B-46C1-9FA1-D82906A37C3A}" type="slidenum">
              <a:rPr lang="zh-CN" altLang="en-US" smtClean="0"/>
              <a:t>19</a:t>
            </a:fld>
            <a:endParaRPr lang="zh-CN" altLang="en-US"/>
          </a:p>
        </p:txBody>
      </p:sp>
    </p:spTree>
    <p:extLst>
      <p:ext uri="{BB962C8B-B14F-4D97-AF65-F5344CB8AC3E}">
        <p14:creationId xmlns:p14="http://schemas.microsoft.com/office/powerpoint/2010/main" val="28009123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 altLang="zh-CN" b="0" i="0" u="none" strike="noStrike" dirty="0">
                <a:solidFill>
                  <a:srgbClr val="34495E"/>
                </a:solidFill>
                <a:effectLst/>
                <a:latin typeface="Ubuntu" panose="020B0504030602030204" pitchFamily="34" charset="0"/>
              </a:rPr>
              <a:t>As mentioned so we‘re going to talk about A</a:t>
            </a:r>
            <a:r>
              <a:rPr lang="en-US" altLang="zh-CN" b="0" i="0" u="none" strike="noStrike" dirty="0" err="1">
                <a:solidFill>
                  <a:srgbClr val="34495E"/>
                </a:solidFill>
                <a:effectLst/>
                <a:latin typeface="Ubuntu" panose="020B0504030602030204" pitchFamily="34" charset="0"/>
              </a:rPr>
              <a:t>pache</a:t>
            </a:r>
            <a:r>
              <a:rPr lang="zh-CN" altLang="en-US" b="0" i="0" u="none" strike="noStrike" dirty="0">
                <a:solidFill>
                  <a:srgbClr val="34495E"/>
                </a:solidFill>
                <a:effectLst/>
                <a:latin typeface="Ubuntu" panose="020B0504030602030204" pitchFamily="34" charset="0"/>
              </a:rPr>
              <a:t> </a:t>
            </a:r>
            <a:r>
              <a:rPr lang="en" altLang="zh-CN" b="0" i="0" u="none" strike="noStrike" dirty="0" err="1">
                <a:solidFill>
                  <a:srgbClr val="34495E"/>
                </a:solidFill>
                <a:effectLst/>
                <a:latin typeface="Ubuntu" panose="020B0504030602030204" pitchFamily="34" charset="0"/>
              </a:rPr>
              <a:t>SeaTnnnel</a:t>
            </a:r>
            <a:r>
              <a:rPr lang="en" altLang="zh-CN" b="0" i="0" u="none" strike="noStrike" dirty="0">
                <a:solidFill>
                  <a:srgbClr val="34495E"/>
                </a:solidFill>
                <a:effectLst/>
                <a:latin typeface="Ubuntu" panose="020B0504030602030204" pitchFamily="34" charset="0"/>
              </a:rPr>
              <a:t>, we’re going talk about the pain points of existing engines in the field of data integration, and I‘m going to talk about the design of Apache </a:t>
            </a:r>
            <a:r>
              <a:rPr lang="en" altLang="zh-CN" b="0" i="0" u="none" strike="noStrike" dirty="0" err="1">
                <a:solidFill>
                  <a:srgbClr val="34495E"/>
                </a:solidFill>
                <a:effectLst/>
                <a:latin typeface="Ubuntu" panose="020B0504030602030204" pitchFamily="34" charset="0"/>
              </a:rPr>
              <a:t>SeaTunnel</a:t>
            </a:r>
            <a:r>
              <a:rPr lang="en" altLang="zh-CN" b="0" i="0" u="none" strike="noStrike" dirty="0">
                <a:solidFill>
                  <a:srgbClr val="34495E"/>
                </a:solidFill>
                <a:effectLst/>
                <a:latin typeface="Ubuntu" panose="020B0504030602030204" pitchFamily="34" charset="0"/>
              </a:rPr>
              <a:t> Engine for these pain points. </a:t>
            </a:r>
            <a:r>
              <a:rPr lang="en-US" altLang="zh-CN" b="0" i="0" u="none" strike="noStrike" dirty="0">
                <a:solidFill>
                  <a:srgbClr val="34495E"/>
                </a:solidFill>
                <a:effectLst/>
                <a:latin typeface="Ubuntu" panose="020B0504030602030204" pitchFamily="34" charset="0"/>
              </a:rPr>
              <a:t>And</a:t>
            </a:r>
            <a:r>
              <a:rPr lang="zh-CN" altLang="en-US" b="0" i="0" u="none" strike="noStrike" dirty="0">
                <a:solidFill>
                  <a:srgbClr val="34495E"/>
                </a:solidFill>
                <a:effectLst/>
                <a:latin typeface="Ubuntu" panose="020B0504030602030204" pitchFamily="34" charset="0"/>
              </a:rPr>
              <a:t> </a:t>
            </a:r>
            <a:r>
              <a:rPr lang="en-US" altLang="zh-CN" b="0" i="0" u="none" strike="noStrike" dirty="0">
                <a:solidFill>
                  <a:srgbClr val="34495E"/>
                </a:solidFill>
                <a:effectLst/>
                <a:latin typeface="Ubuntu" panose="020B0504030602030204" pitchFamily="34" charset="0"/>
              </a:rPr>
              <a:t>future</a:t>
            </a:r>
            <a:r>
              <a:rPr lang="zh-CN" altLang="en-US" b="0" i="0" u="none" strike="noStrike" dirty="0">
                <a:solidFill>
                  <a:srgbClr val="34495E"/>
                </a:solidFill>
                <a:effectLst/>
                <a:latin typeface="Ubuntu" panose="020B0504030602030204" pitchFamily="34" charset="0"/>
              </a:rPr>
              <a:t> </a:t>
            </a:r>
            <a:r>
              <a:rPr lang="en-US" altLang="zh-CN" b="0" i="0" u="none" strike="noStrike" dirty="0">
                <a:solidFill>
                  <a:srgbClr val="34495E"/>
                </a:solidFill>
                <a:effectLst/>
                <a:latin typeface="Ubuntu" panose="020B0504030602030204" pitchFamily="34" charset="0"/>
              </a:rPr>
              <a:t>of</a:t>
            </a:r>
            <a:r>
              <a:rPr lang="zh-CN" altLang="en-US" b="0" i="0" u="none" strike="noStrike" dirty="0">
                <a:solidFill>
                  <a:srgbClr val="34495E"/>
                </a:solidFill>
                <a:effectLst/>
                <a:latin typeface="Ubuntu" panose="020B0504030602030204" pitchFamily="34" charset="0"/>
              </a:rPr>
              <a:t> </a:t>
            </a:r>
            <a:r>
              <a:rPr lang="en-US" altLang="zh-CN" b="0" i="0" u="none" strike="noStrike" dirty="0" err="1">
                <a:solidFill>
                  <a:srgbClr val="34495E"/>
                </a:solidFill>
                <a:effectLst/>
                <a:latin typeface="Ubuntu" panose="020B0504030602030204" pitchFamily="34" charset="0"/>
              </a:rPr>
              <a:t>apache</a:t>
            </a:r>
            <a:r>
              <a:rPr lang="zh-CN" altLang="en-US" b="0" i="0" u="none" strike="noStrike" dirty="0">
                <a:solidFill>
                  <a:srgbClr val="34495E"/>
                </a:solidFill>
                <a:effectLst/>
                <a:latin typeface="Ubuntu" panose="020B0504030602030204" pitchFamily="34" charset="0"/>
              </a:rPr>
              <a:t> </a:t>
            </a:r>
            <a:r>
              <a:rPr lang="en-US" altLang="zh-CN" b="0" i="0" u="none" strike="noStrike" dirty="0" err="1">
                <a:solidFill>
                  <a:srgbClr val="34495E"/>
                </a:solidFill>
                <a:effectLst/>
                <a:latin typeface="Ubuntu" panose="020B0504030602030204" pitchFamily="34" charset="0"/>
              </a:rPr>
              <a:t>SeaTunnel</a:t>
            </a:r>
            <a:endParaRPr kumimoji="1"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t>2</a:t>
            </a:fld>
            <a:endParaRPr lang="zh-CN" altLang="en-US"/>
          </a:p>
        </p:txBody>
      </p:sp>
    </p:spTree>
    <p:extLst>
      <p:ext uri="{BB962C8B-B14F-4D97-AF65-F5344CB8AC3E}">
        <p14:creationId xmlns:p14="http://schemas.microsoft.com/office/powerpoint/2010/main" val="10072726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 altLang="zh-CN" b="0" i="0" u="none" strike="noStrike" dirty="0">
                <a:solidFill>
                  <a:srgbClr val="34495E"/>
                </a:solidFill>
                <a:effectLst/>
                <a:latin typeface="Ubuntu" panose="020B0504030602030204" pitchFamily="34" charset="0"/>
              </a:rPr>
              <a:t>The Multi-table feature can reduce the use of some Source and Sink link resources. At the same time, we have implemented Dynamic Thread Resource Sharing in </a:t>
            </a:r>
            <a:r>
              <a:rPr lang="en" altLang="zh-CN" b="0" i="0" u="none" strike="noStrike" dirty="0" err="1">
                <a:solidFill>
                  <a:srgbClr val="34495E"/>
                </a:solidFill>
                <a:effectLst/>
                <a:latin typeface="Ubuntu" panose="020B0504030602030204" pitchFamily="34" charset="0"/>
              </a:rPr>
              <a:t>SeaTunnel</a:t>
            </a:r>
            <a:r>
              <a:rPr lang="en" altLang="zh-CN" b="0" i="0" u="none" strike="noStrike" dirty="0">
                <a:solidFill>
                  <a:srgbClr val="34495E"/>
                </a:solidFill>
                <a:effectLst/>
                <a:latin typeface="Ubuntu" panose="020B0504030602030204" pitchFamily="34" charset="0"/>
              </a:rPr>
              <a:t> Engine, reducing the resource usage of the engine on the server. </a:t>
            </a:r>
            <a:endParaRPr kumimoji="1"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t>20</a:t>
            </a:fld>
            <a:endParaRPr lang="zh-CN" altLang="en-US"/>
          </a:p>
        </p:txBody>
      </p:sp>
    </p:spTree>
    <p:extLst>
      <p:ext uri="{BB962C8B-B14F-4D97-AF65-F5344CB8AC3E}">
        <p14:creationId xmlns:p14="http://schemas.microsoft.com/office/powerpoint/2010/main" val="5268607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 altLang="zh-CN" b="0" i="0" u="none" strike="noStrike" dirty="0">
                <a:solidFill>
                  <a:srgbClr val="34495E"/>
                </a:solidFill>
                <a:effectLst/>
                <a:latin typeface="Ubuntu" panose="020B0504030602030204" pitchFamily="34" charset="0"/>
              </a:rPr>
              <a:t>As for the problems that cannot be solved by the back pressure mechanism, we will optimize the Buffer and Checkpoint mechanism: </a:t>
            </a:r>
          </a:p>
          <a:p>
            <a:pPr algn="l">
              <a:buFont typeface="Arial" panose="020B0604020202020204" pitchFamily="34" charset="0"/>
              <a:buChar char="•"/>
            </a:pPr>
            <a:r>
              <a:rPr lang="en" altLang="zh-CN" b="0" i="0" u="none" strike="noStrike" dirty="0">
                <a:solidFill>
                  <a:srgbClr val="34495E"/>
                </a:solidFill>
                <a:effectLst/>
                <a:latin typeface="Ubuntu" panose="020B0504030602030204" pitchFamily="34" charset="0"/>
              </a:rPr>
              <a:t>Firstly, We try to allow Buffer to control the amount of data in a period;</a:t>
            </a:r>
          </a:p>
          <a:p>
            <a:pPr algn="l">
              <a:buFont typeface="Arial" panose="020B0604020202020204" pitchFamily="34" charset="0"/>
              <a:buChar char="•"/>
            </a:pPr>
            <a:r>
              <a:rPr lang="en" altLang="zh-CN" b="0" i="0" u="none" strike="noStrike" dirty="0">
                <a:solidFill>
                  <a:srgbClr val="34495E"/>
                </a:solidFill>
                <a:effectLst/>
                <a:latin typeface="Ubuntu" panose="020B0504030602030204" pitchFamily="34" charset="0"/>
              </a:rPr>
              <a:t>Secondly, by the Checkpoint mechanism, the engine can lock the buffer after the Checkpoint reaches the maximum number of parallelism and executes an interval time, prohibiting the writing of Source data, achieving the result of taking the pressure proactively, avoiding issues like back pressure delay or failure to be delivered to Source. </a:t>
            </a:r>
          </a:p>
          <a:p>
            <a:pPr algn="l"/>
            <a:r>
              <a:rPr lang="en" altLang="zh-CN" b="0" i="0" u="none" strike="noStrike" dirty="0">
                <a:solidFill>
                  <a:srgbClr val="34495E"/>
                </a:solidFill>
                <a:effectLst/>
                <a:latin typeface="Ubuntu" panose="020B0504030602030204" pitchFamily="34" charset="0"/>
              </a:rPr>
              <a:t>The above is the design goal of </a:t>
            </a:r>
            <a:r>
              <a:rPr lang="en" altLang="zh-CN" b="0" i="0" u="none" strike="noStrike" dirty="0" err="1">
                <a:solidFill>
                  <a:srgbClr val="34495E"/>
                </a:solidFill>
                <a:effectLst/>
                <a:latin typeface="Ubuntu" panose="020B0504030602030204" pitchFamily="34" charset="0"/>
              </a:rPr>
              <a:t>SeaTunnel</a:t>
            </a:r>
            <a:r>
              <a:rPr lang="en" altLang="zh-CN" b="0" i="0" u="none" strike="noStrike" dirty="0">
                <a:solidFill>
                  <a:srgbClr val="34495E"/>
                </a:solidFill>
                <a:effectLst/>
                <a:latin typeface="Ubuntu" panose="020B0504030602030204" pitchFamily="34" charset="0"/>
              </a:rPr>
              <a:t> Engine, hoping to help you better solve the problems that bother you in data integration. In the future, we will continue to optimize the experience of using </a:t>
            </a:r>
            <a:r>
              <a:rPr lang="en" altLang="zh-CN" b="0" i="0" u="none" strike="noStrike" dirty="0" err="1">
                <a:solidFill>
                  <a:srgbClr val="34495E"/>
                </a:solidFill>
                <a:effectLst/>
                <a:latin typeface="Ubuntu" panose="020B0504030602030204" pitchFamily="34" charset="0"/>
              </a:rPr>
              <a:t>SeaTunnel</a:t>
            </a:r>
            <a:r>
              <a:rPr lang="en" altLang="zh-CN" b="0" i="0" u="none" strike="noStrike" dirty="0">
                <a:solidFill>
                  <a:srgbClr val="34495E"/>
                </a:solidFill>
                <a:effectLst/>
                <a:latin typeface="Ubuntu" panose="020B0504030602030204" pitchFamily="34" charset="0"/>
              </a:rPr>
              <a:t> so that more people are willing to use it. </a:t>
            </a:r>
          </a:p>
        </p:txBody>
      </p:sp>
      <p:sp>
        <p:nvSpPr>
          <p:cNvPr id="4" name="灯片编号占位符 3"/>
          <p:cNvSpPr>
            <a:spLocks noGrp="1"/>
          </p:cNvSpPr>
          <p:nvPr>
            <p:ph type="sldNum" sz="quarter" idx="5"/>
          </p:nvPr>
        </p:nvSpPr>
        <p:spPr/>
        <p:txBody>
          <a:bodyPr/>
          <a:lstStyle/>
          <a:p>
            <a:fld id="{E9E6FDB6-6D2B-46C1-9FA1-D82906A37C3A}" type="slidenum">
              <a:rPr lang="zh-CN" altLang="en-US" smtClean="0"/>
              <a:t>21</a:t>
            </a:fld>
            <a:endParaRPr lang="zh-CN" altLang="en-US"/>
          </a:p>
        </p:txBody>
      </p:sp>
    </p:spTree>
    <p:extLst>
      <p:ext uri="{BB962C8B-B14F-4D97-AF65-F5344CB8AC3E}">
        <p14:creationId xmlns:p14="http://schemas.microsoft.com/office/powerpoint/2010/main" val="38508212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t>22</a:t>
            </a:fld>
            <a:endParaRPr lang="zh-CN" altLang="en-US"/>
          </a:p>
        </p:txBody>
      </p:sp>
    </p:spTree>
    <p:extLst>
      <p:ext uri="{BB962C8B-B14F-4D97-AF65-F5344CB8AC3E}">
        <p14:creationId xmlns:p14="http://schemas.microsoft.com/office/powerpoint/2010/main" val="9327739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 altLang="zh-CN" b="0" i="0" u="none" strike="noStrike" dirty="0">
                <a:solidFill>
                  <a:srgbClr val="34495E"/>
                </a:solidFill>
                <a:effectLst/>
                <a:latin typeface="Ubuntu" panose="020B0504030602030204" pitchFamily="34" charset="0"/>
              </a:rPr>
              <a:t>As an Apache incubator project, the Apache </a:t>
            </a:r>
            <a:r>
              <a:rPr lang="en" altLang="zh-CN" b="0" i="0" u="none" strike="noStrike" dirty="0" err="1">
                <a:solidFill>
                  <a:srgbClr val="34495E"/>
                </a:solidFill>
                <a:effectLst/>
                <a:latin typeface="Ubuntu" panose="020B0504030602030204" pitchFamily="34" charset="0"/>
              </a:rPr>
              <a:t>SeaTunnel</a:t>
            </a:r>
            <a:r>
              <a:rPr lang="en" altLang="zh-CN" b="0" i="0" u="none" strike="noStrike" dirty="0">
                <a:solidFill>
                  <a:srgbClr val="34495E"/>
                </a:solidFill>
                <a:effectLst/>
                <a:latin typeface="Ubuntu" panose="020B0504030602030204" pitchFamily="34" charset="0"/>
              </a:rPr>
              <a:t> community is developing rapidly. In the following community planning, we will focus on four directions: </a:t>
            </a:r>
          </a:p>
          <a:p>
            <a:pPr algn="l">
              <a:buFont typeface="Arial" panose="020B0604020202020204" pitchFamily="34" charset="0"/>
              <a:buChar char="•"/>
            </a:pPr>
            <a:r>
              <a:rPr lang="en" altLang="zh-CN" b="0" i="0" u="none" strike="noStrike" dirty="0">
                <a:solidFill>
                  <a:srgbClr val="34495E"/>
                </a:solidFill>
                <a:effectLst/>
                <a:latin typeface="Ubuntu" panose="020B0504030602030204" pitchFamily="34" charset="0"/>
              </a:rPr>
              <a:t>Support more data integration scenarios (</a:t>
            </a:r>
            <a:r>
              <a:rPr lang="en" altLang="zh-CN" b="0" i="0" u="none" strike="noStrike" dirty="0" err="1">
                <a:solidFill>
                  <a:srgbClr val="34495E"/>
                </a:solidFill>
                <a:effectLst/>
                <a:latin typeface="Ubuntu" panose="020B0504030602030204" pitchFamily="34" charset="0"/>
              </a:rPr>
              <a:t>SeaTunnel</a:t>
            </a:r>
            <a:r>
              <a:rPr lang="en" altLang="zh-CN" b="0" i="0" u="none" strike="noStrike" dirty="0">
                <a:solidFill>
                  <a:srgbClr val="34495E"/>
                </a:solidFill>
                <a:effectLst/>
                <a:latin typeface="Ubuntu" panose="020B0504030602030204" pitchFamily="34" charset="0"/>
              </a:rPr>
              <a:t> Engine) </a:t>
            </a:r>
          </a:p>
          <a:p>
            <a:pPr algn="l">
              <a:buFont typeface="Arial" panose="020B0604020202020204" pitchFamily="34" charset="0"/>
              <a:buChar char="•"/>
            </a:pPr>
            <a:r>
              <a:rPr lang="en" altLang="zh-CN" b="0" i="0" u="none" strike="noStrike" dirty="0">
                <a:solidFill>
                  <a:srgbClr val="34495E"/>
                </a:solidFill>
                <a:effectLst/>
                <a:latin typeface="Ubuntu" panose="020B0504030602030204" pitchFamily="34" charset="0"/>
              </a:rPr>
              <a:t>It is used to solve the pain points that existing engines cannot solve, such as the synchronization of the entire database, the synchronization of table structure changes, and the large granularity of task failure; </a:t>
            </a:r>
          </a:p>
          <a:p>
            <a:pPr algn="l">
              <a:buFont typeface="Arial" panose="020B0604020202020204" pitchFamily="34" charset="0"/>
              <a:buChar char="•"/>
            </a:pPr>
            <a:endParaRPr lang="en" altLang="zh-CN" b="0" i="0" u="none" strike="noStrike" dirty="0">
              <a:solidFill>
                <a:srgbClr val="34495E"/>
              </a:solidFill>
              <a:effectLst/>
              <a:latin typeface="Ubuntu" panose="020B0504030602030204" pitchFamily="34" charset="0"/>
            </a:endParaRPr>
          </a:p>
          <a:p>
            <a:pPr algn="l">
              <a:buFont typeface="Arial" panose="020B0604020202020204" pitchFamily="34" charset="0"/>
              <a:buChar char="•"/>
            </a:pPr>
            <a:r>
              <a:rPr lang="en" altLang="zh-CN" b="0" i="0" u="none" strike="noStrike" dirty="0">
                <a:solidFill>
                  <a:srgbClr val="34495E"/>
                </a:solidFill>
                <a:effectLst/>
                <a:latin typeface="Ubuntu" panose="020B0504030602030204" pitchFamily="34" charset="0"/>
              </a:rPr>
              <a:t>Expand and improve Connector &amp; Catalog ecology </a:t>
            </a:r>
          </a:p>
          <a:p>
            <a:pPr algn="l">
              <a:buFont typeface="Arial" panose="020B0604020202020204" pitchFamily="34" charset="0"/>
              <a:buChar char="•"/>
            </a:pPr>
            <a:r>
              <a:rPr lang="en" altLang="zh-CN" b="0" i="0" u="none" strike="noStrike" dirty="0">
                <a:solidFill>
                  <a:srgbClr val="34495E"/>
                </a:solidFill>
                <a:effectLst/>
                <a:latin typeface="Ubuntu" panose="020B0504030602030204" pitchFamily="34" charset="0"/>
              </a:rPr>
              <a:t>Support more Connector &amp; Catalog, such as </a:t>
            </a:r>
            <a:r>
              <a:rPr lang="en" altLang="zh-CN" b="0" i="0" u="none" strike="noStrike" dirty="0" err="1">
                <a:solidFill>
                  <a:srgbClr val="34495E"/>
                </a:solidFill>
                <a:effectLst/>
                <a:latin typeface="Ubuntu" panose="020B0504030602030204" pitchFamily="34" charset="0"/>
              </a:rPr>
              <a:t>TiDB</a:t>
            </a:r>
            <a:r>
              <a:rPr lang="en" altLang="zh-CN" b="0" i="0" u="none" strike="noStrike" dirty="0">
                <a:solidFill>
                  <a:srgbClr val="34495E"/>
                </a:solidFill>
                <a:effectLst/>
                <a:latin typeface="Ubuntu" panose="020B0504030602030204" pitchFamily="34" charset="0"/>
              </a:rPr>
              <a:t>, Doris, Stripe, etc., and improve existing connectors, improve their usability and performance, etc.; </a:t>
            </a:r>
          </a:p>
          <a:p>
            <a:pPr algn="l">
              <a:buFont typeface="Arial" panose="020B0604020202020204" pitchFamily="34" charset="0"/>
              <a:buChar char="•"/>
            </a:pPr>
            <a:r>
              <a:rPr lang="en" altLang="zh-CN" b="0" i="0" u="none" strike="noStrike" dirty="0">
                <a:solidFill>
                  <a:srgbClr val="34495E"/>
                </a:solidFill>
                <a:effectLst/>
                <a:latin typeface="Ubuntu" panose="020B0504030602030204" pitchFamily="34" charset="0"/>
              </a:rPr>
              <a:t>Support CDC connector for real-time incremental synchronization scenarios. </a:t>
            </a:r>
          </a:p>
          <a:p>
            <a:pPr algn="l">
              <a:buFont typeface="Arial" panose="020B0604020202020204" pitchFamily="34" charset="0"/>
              <a:buChar char="•"/>
            </a:pPr>
            <a:endParaRPr lang="en" altLang="zh-CN" b="0" i="0" u="none" strike="noStrike" dirty="0">
              <a:solidFill>
                <a:srgbClr val="34495E"/>
              </a:solidFill>
              <a:effectLst/>
              <a:latin typeface="Ubuntu" panose="020B0504030602030204" pitchFamily="34" charset="0"/>
            </a:endParaRPr>
          </a:p>
          <a:p>
            <a:pPr algn="l">
              <a:buFont typeface="Arial" panose="020B0604020202020204" pitchFamily="34" charset="0"/>
              <a:buChar char="•"/>
            </a:pPr>
            <a:r>
              <a:rPr lang="en" altLang="zh-CN" b="0" i="0" u="none" strike="noStrike" dirty="0">
                <a:solidFill>
                  <a:srgbClr val="34495E"/>
                </a:solidFill>
                <a:effectLst/>
                <a:latin typeface="Ubuntu" panose="020B0504030602030204" pitchFamily="34" charset="0"/>
              </a:rPr>
              <a:t>Support for more versions of the engines</a:t>
            </a:r>
          </a:p>
          <a:p>
            <a:pPr algn="l">
              <a:buFont typeface="Arial" panose="020B0604020202020204" pitchFamily="34" charset="0"/>
              <a:buChar char="•"/>
            </a:pPr>
            <a:r>
              <a:rPr lang="en" altLang="zh-CN" b="0" i="0" u="none" strike="noStrike" dirty="0">
                <a:solidFill>
                  <a:srgbClr val="34495E"/>
                </a:solidFill>
                <a:effectLst/>
                <a:latin typeface="Ubuntu" panose="020B0504030602030204" pitchFamily="34" charset="0"/>
              </a:rPr>
              <a:t>Such as Spark 3.x, </a:t>
            </a:r>
            <a:r>
              <a:rPr lang="en" altLang="zh-CN" b="0" i="0" u="none" strike="noStrike" dirty="0" err="1">
                <a:solidFill>
                  <a:srgbClr val="34495E"/>
                </a:solidFill>
                <a:effectLst/>
                <a:latin typeface="Ubuntu" panose="020B0504030602030204" pitchFamily="34" charset="0"/>
              </a:rPr>
              <a:t>Flink</a:t>
            </a:r>
            <a:r>
              <a:rPr lang="en" altLang="zh-CN" b="0" i="0" u="none" strike="noStrike" dirty="0">
                <a:solidFill>
                  <a:srgbClr val="34495E"/>
                </a:solidFill>
                <a:effectLst/>
                <a:latin typeface="Ubuntu" panose="020B0504030602030204" pitchFamily="34" charset="0"/>
              </a:rPr>
              <a:t> 1.14.x, etc. </a:t>
            </a:r>
          </a:p>
          <a:p>
            <a:pPr algn="l">
              <a:buFont typeface="Arial" panose="020B0604020202020204" pitchFamily="34" charset="0"/>
              <a:buChar char="•"/>
            </a:pPr>
            <a:endParaRPr lang="en" altLang="zh-CN" b="0" i="0" u="none" strike="noStrike" dirty="0">
              <a:solidFill>
                <a:srgbClr val="34495E"/>
              </a:solidFill>
              <a:effectLst/>
              <a:latin typeface="Ubuntu" panose="020B0504030602030204" pitchFamily="34" charset="0"/>
            </a:endParaRPr>
          </a:p>
          <a:p>
            <a:pPr algn="l">
              <a:buFont typeface="Arial" panose="020B0604020202020204" pitchFamily="34" charset="0"/>
              <a:buChar char="•"/>
            </a:pPr>
            <a:r>
              <a:rPr lang="en" altLang="zh-CN" b="0" i="0" u="none" strike="noStrike" dirty="0">
                <a:solidFill>
                  <a:srgbClr val="34495E"/>
                </a:solidFill>
                <a:effectLst/>
                <a:latin typeface="Ubuntu" panose="020B0504030602030204" pitchFamily="34" charset="0"/>
              </a:rPr>
              <a:t>Easier to use (</a:t>
            </a:r>
            <a:r>
              <a:rPr lang="en" altLang="zh-CN" b="0" i="0" u="none" strike="noStrike" dirty="0" err="1">
                <a:solidFill>
                  <a:srgbClr val="34495E"/>
                </a:solidFill>
                <a:effectLst/>
                <a:latin typeface="Ubuntu" panose="020B0504030602030204" pitchFamily="34" charset="0"/>
              </a:rPr>
              <a:t>SeaTunnel</a:t>
            </a:r>
            <a:r>
              <a:rPr lang="en" altLang="zh-CN" b="0" i="0" u="none" strike="noStrike" dirty="0">
                <a:solidFill>
                  <a:srgbClr val="34495E"/>
                </a:solidFill>
                <a:effectLst/>
                <a:latin typeface="Ubuntu" panose="020B0504030602030204" pitchFamily="34" charset="0"/>
              </a:rPr>
              <a:t> Web) </a:t>
            </a:r>
          </a:p>
          <a:p>
            <a:pPr algn="l">
              <a:buFont typeface="Arial" panose="020B0604020202020204" pitchFamily="34" charset="0"/>
              <a:buChar char="•"/>
            </a:pPr>
            <a:r>
              <a:rPr lang="en" altLang="zh-CN" b="0" i="0" u="none" strike="noStrike" dirty="0">
                <a:solidFill>
                  <a:srgbClr val="34495E"/>
                </a:solidFill>
                <a:effectLst/>
                <a:latin typeface="Ubuntu" panose="020B0504030602030204" pitchFamily="34" charset="0"/>
              </a:rPr>
              <a:t>Provides a web interface to make operations more efficient in the form of DAG/SQL Simple and more intuitive display of Catalog, Connector, Job, etc.; </a:t>
            </a:r>
          </a:p>
          <a:p>
            <a:pPr algn="l">
              <a:buFont typeface="Arial" panose="020B0604020202020204" pitchFamily="34" charset="0"/>
              <a:buChar char="•"/>
            </a:pPr>
            <a:r>
              <a:rPr lang="en" altLang="zh-CN" b="0" i="0" u="none" strike="noStrike" dirty="0">
                <a:solidFill>
                  <a:srgbClr val="34495E"/>
                </a:solidFill>
                <a:effectLst/>
                <a:latin typeface="Ubuntu" panose="020B0504030602030204" pitchFamily="34" charset="0"/>
              </a:rPr>
              <a:t>Access to the scheduling platform to make task management easier. </a:t>
            </a:r>
          </a:p>
          <a:p>
            <a:endParaRPr kumimoji="1"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t>23</a:t>
            </a:fld>
            <a:endParaRPr lang="zh-CN" altLang="en-US"/>
          </a:p>
        </p:txBody>
      </p:sp>
    </p:spTree>
    <p:extLst>
      <p:ext uri="{BB962C8B-B14F-4D97-AF65-F5344CB8AC3E}">
        <p14:creationId xmlns:p14="http://schemas.microsoft.com/office/powerpoint/2010/main" val="32380195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t>24</a:t>
            </a:fld>
            <a:endParaRPr lang="zh-CN" altLang="en-US"/>
          </a:p>
        </p:txBody>
      </p:sp>
    </p:spTree>
    <p:extLst>
      <p:ext uri="{BB962C8B-B14F-4D97-AF65-F5344CB8AC3E}">
        <p14:creationId xmlns:p14="http://schemas.microsoft.com/office/powerpoint/2010/main" val="13645162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t>3</a:t>
            </a:fld>
            <a:endParaRPr lang="zh-CN" altLang="en-US"/>
          </a:p>
        </p:txBody>
      </p:sp>
    </p:spTree>
    <p:extLst>
      <p:ext uri="{BB962C8B-B14F-4D97-AF65-F5344CB8AC3E}">
        <p14:creationId xmlns:p14="http://schemas.microsoft.com/office/powerpoint/2010/main" val="8625550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 altLang="zh-CN" b="0" i="0" u="none" strike="noStrike" dirty="0">
                <a:solidFill>
                  <a:srgbClr val="34495E"/>
                </a:solidFill>
                <a:effectLst/>
                <a:latin typeface="Ubuntu" panose="020B0504030602030204" pitchFamily="34" charset="0"/>
              </a:rPr>
              <a:t>Apache </a:t>
            </a:r>
            <a:r>
              <a:rPr lang="en" altLang="zh-CN" b="0" i="0" u="none" strike="noStrike" dirty="0" err="1">
                <a:solidFill>
                  <a:srgbClr val="34495E"/>
                </a:solidFill>
                <a:effectLst/>
                <a:latin typeface="Ubuntu" panose="020B0504030602030204" pitchFamily="34" charset="0"/>
              </a:rPr>
              <a:t>SeaTunnel</a:t>
            </a:r>
            <a:r>
              <a:rPr lang="en" altLang="zh-CN" b="0" i="0" u="none" strike="noStrike" dirty="0">
                <a:solidFill>
                  <a:srgbClr val="34495E"/>
                </a:solidFill>
                <a:effectLst/>
                <a:latin typeface="Ubuntu" panose="020B0504030602030204" pitchFamily="34" charset="0"/>
              </a:rPr>
              <a:t> is a very easy-to-use ultra-high-performance distributed data integration platform that supports real-time synchronization of massive data. </a:t>
            </a:r>
          </a:p>
          <a:p>
            <a:pPr algn="l"/>
            <a:r>
              <a:rPr lang="en" altLang="zh-CN" b="0" i="0" u="none" strike="noStrike" dirty="0">
                <a:solidFill>
                  <a:srgbClr val="34495E"/>
                </a:solidFill>
                <a:effectLst/>
                <a:latin typeface="Ubuntu" panose="020B0504030602030204" pitchFamily="34" charset="0"/>
              </a:rPr>
              <a:t>Apache </a:t>
            </a:r>
            <a:r>
              <a:rPr lang="en" altLang="zh-CN" b="0" i="0" u="none" strike="noStrike" dirty="0" err="1">
                <a:solidFill>
                  <a:srgbClr val="34495E"/>
                </a:solidFill>
                <a:effectLst/>
                <a:latin typeface="Ubuntu" panose="020B0504030602030204" pitchFamily="34" charset="0"/>
              </a:rPr>
              <a:t>SeaTunnel</a:t>
            </a:r>
            <a:r>
              <a:rPr lang="en" altLang="zh-CN" b="0" i="0" u="none" strike="noStrike" dirty="0">
                <a:solidFill>
                  <a:srgbClr val="34495E"/>
                </a:solidFill>
                <a:effectLst/>
                <a:latin typeface="Ubuntu" panose="020B0504030602030204" pitchFamily="34" charset="0"/>
              </a:rPr>
              <a:t> will try its best to solve the problems that may be encountered in the process of mass data synchronization, such as data loss and duplication, task accumulation and delay, low throughput, etc. </a:t>
            </a:r>
          </a:p>
        </p:txBody>
      </p:sp>
      <p:sp>
        <p:nvSpPr>
          <p:cNvPr id="4" name="灯片编号占位符 3"/>
          <p:cNvSpPr>
            <a:spLocks noGrp="1"/>
          </p:cNvSpPr>
          <p:nvPr>
            <p:ph type="sldNum" sz="quarter" idx="5"/>
          </p:nvPr>
        </p:nvSpPr>
        <p:spPr/>
        <p:txBody>
          <a:bodyPr/>
          <a:lstStyle/>
          <a:p>
            <a:fld id="{E9E6FDB6-6D2B-46C1-9FA1-D82906A37C3A}" type="slidenum">
              <a:rPr lang="zh-CN" altLang="en-US" smtClean="0"/>
              <a:t>4</a:t>
            </a:fld>
            <a:endParaRPr lang="zh-CN" altLang="en-US"/>
          </a:p>
        </p:txBody>
      </p:sp>
    </p:spTree>
    <p:extLst>
      <p:ext uri="{BB962C8B-B14F-4D97-AF65-F5344CB8AC3E}">
        <p14:creationId xmlns:p14="http://schemas.microsoft.com/office/powerpoint/2010/main" val="10526520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 altLang="zh-CN" b="0" i="0" u="none" strike="noStrike" dirty="0" err="1">
                <a:solidFill>
                  <a:srgbClr val="34495E"/>
                </a:solidFill>
                <a:effectLst/>
                <a:latin typeface="Ubuntu" panose="020B0504030602030204" pitchFamily="34" charset="0"/>
              </a:rPr>
              <a:t>SeaTunnel</a:t>
            </a:r>
            <a:r>
              <a:rPr lang="en" altLang="zh-CN" b="0" i="0" u="none" strike="noStrike" dirty="0">
                <a:solidFill>
                  <a:srgbClr val="34495E"/>
                </a:solidFill>
                <a:effectLst/>
                <a:latin typeface="Ubuntu" panose="020B0504030602030204" pitchFamily="34" charset="0"/>
              </a:rPr>
              <a:t>, formerly known as Waterdrop, was open-sourced on GitHub in 2017. </a:t>
            </a:r>
          </a:p>
          <a:p>
            <a:pPr algn="l"/>
            <a:r>
              <a:rPr lang="en" altLang="zh-CN" b="0" i="0" u="none" strike="noStrike" dirty="0">
                <a:solidFill>
                  <a:srgbClr val="34495E"/>
                </a:solidFill>
                <a:effectLst/>
                <a:latin typeface="Ubuntu" panose="020B0504030602030204" pitchFamily="34" charset="0"/>
              </a:rPr>
              <a:t>In October 2021, the Waterdrop community joined the Apache incubator and changed its name to </a:t>
            </a:r>
            <a:r>
              <a:rPr lang="en" altLang="zh-CN" b="0" i="0" u="none" strike="noStrike" dirty="0" err="1">
                <a:solidFill>
                  <a:srgbClr val="34495E"/>
                </a:solidFill>
                <a:effectLst/>
                <a:latin typeface="Ubuntu" panose="020B0504030602030204" pitchFamily="34" charset="0"/>
              </a:rPr>
              <a:t>SeaTunnel</a:t>
            </a:r>
            <a:r>
              <a:rPr lang="en" altLang="zh-CN" b="0" i="0" u="none" strike="noStrike" dirty="0">
                <a:solidFill>
                  <a:srgbClr val="34495E"/>
                </a:solidFill>
                <a:effectLst/>
                <a:latin typeface="Ubuntu" panose="020B0504030602030204" pitchFamily="34" charset="0"/>
              </a:rPr>
              <a:t>. </a:t>
            </a:r>
          </a:p>
        </p:txBody>
      </p:sp>
      <p:sp>
        <p:nvSpPr>
          <p:cNvPr id="4" name="灯片编号占位符 3"/>
          <p:cNvSpPr>
            <a:spLocks noGrp="1"/>
          </p:cNvSpPr>
          <p:nvPr>
            <p:ph type="sldNum" sz="quarter" idx="5"/>
          </p:nvPr>
        </p:nvSpPr>
        <p:spPr/>
        <p:txBody>
          <a:bodyPr/>
          <a:lstStyle/>
          <a:p>
            <a:fld id="{E9E6FDB6-6D2B-46C1-9FA1-D82906A37C3A}" type="slidenum">
              <a:rPr lang="zh-CN" altLang="en-US" smtClean="0"/>
              <a:t>5</a:t>
            </a:fld>
            <a:endParaRPr lang="zh-CN" altLang="en-US"/>
          </a:p>
        </p:txBody>
      </p:sp>
    </p:spTree>
    <p:extLst>
      <p:ext uri="{BB962C8B-B14F-4D97-AF65-F5344CB8AC3E}">
        <p14:creationId xmlns:p14="http://schemas.microsoft.com/office/powerpoint/2010/main" val="722004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 altLang="zh-CN" b="0" i="0" u="none" strike="noStrike" dirty="0">
                <a:solidFill>
                  <a:srgbClr val="34495E"/>
                </a:solidFill>
                <a:effectLst/>
                <a:latin typeface="Ubuntu" panose="020B0504030602030204" pitchFamily="34" charset="0"/>
              </a:rPr>
              <a:t>When </a:t>
            </a:r>
            <a:r>
              <a:rPr lang="en" altLang="zh-CN" b="0" i="0" u="none" strike="noStrike" dirty="0" err="1">
                <a:solidFill>
                  <a:srgbClr val="34495E"/>
                </a:solidFill>
                <a:effectLst/>
                <a:latin typeface="Ubuntu" panose="020B0504030602030204" pitchFamily="34" charset="0"/>
              </a:rPr>
              <a:t>SeaTunnel</a:t>
            </a:r>
            <a:r>
              <a:rPr lang="en" altLang="zh-CN" b="0" i="0" u="none" strike="noStrike" dirty="0">
                <a:solidFill>
                  <a:srgbClr val="34495E"/>
                </a:solidFill>
                <a:effectLst/>
                <a:latin typeface="Ubuntu" panose="020B0504030602030204" pitchFamily="34" charset="0"/>
              </a:rPr>
              <a:t> entered the Apache incubator, the </a:t>
            </a:r>
            <a:r>
              <a:rPr lang="en" altLang="zh-CN" b="0" i="0" u="none" strike="noStrike" dirty="0" err="1">
                <a:solidFill>
                  <a:srgbClr val="34495E"/>
                </a:solidFill>
                <a:effectLst/>
                <a:latin typeface="Ubuntu" panose="020B0504030602030204" pitchFamily="34" charset="0"/>
              </a:rPr>
              <a:t>SeaTunnel</a:t>
            </a:r>
            <a:r>
              <a:rPr lang="en" altLang="zh-CN" b="0" i="0" u="none" strike="noStrike" dirty="0">
                <a:solidFill>
                  <a:srgbClr val="34495E"/>
                </a:solidFill>
                <a:effectLst/>
                <a:latin typeface="Ubuntu" panose="020B0504030602030204" pitchFamily="34" charset="0"/>
              </a:rPr>
              <a:t> community ushered in rapid growth; </a:t>
            </a:r>
          </a:p>
          <a:p>
            <a:pPr algn="l"/>
            <a:r>
              <a:rPr lang="en" altLang="zh-CN" b="0" i="0" u="none" strike="noStrike" dirty="0">
                <a:solidFill>
                  <a:srgbClr val="34495E"/>
                </a:solidFill>
                <a:effectLst/>
                <a:latin typeface="Ubuntu" panose="020B0504030602030204" pitchFamily="34" charset="0"/>
              </a:rPr>
              <a:t>As of now, the </a:t>
            </a:r>
            <a:r>
              <a:rPr lang="en" altLang="zh-CN" b="0" i="0" u="none" strike="noStrike" dirty="0" err="1">
                <a:solidFill>
                  <a:srgbClr val="34495E"/>
                </a:solidFill>
                <a:effectLst/>
                <a:latin typeface="Ubuntu" panose="020B0504030602030204" pitchFamily="34" charset="0"/>
              </a:rPr>
              <a:t>SeaTunnel</a:t>
            </a:r>
            <a:r>
              <a:rPr lang="en" altLang="zh-CN" b="0" i="0" u="none" strike="noStrike" dirty="0">
                <a:solidFill>
                  <a:srgbClr val="34495E"/>
                </a:solidFill>
                <a:effectLst/>
                <a:latin typeface="Ubuntu" panose="020B0504030602030204" pitchFamily="34" charset="0"/>
              </a:rPr>
              <a:t> community has a total of 151 contributors, 4314 Stars, and 804 forks. </a:t>
            </a:r>
          </a:p>
        </p:txBody>
      </p:sp>
      <p:sp>
        <p:nvSpPr>
          <p:cNvPr id="4" name="灯片编号占位符 3"/>
          <p:cNvSpPr>
            <a:spLocks noGrp="1"/>
          </p:cNvSpPr>
          <p:nvPr>
            <p:ph type="sldNum" sz="quarter" idx="5"/>
          </p:nvPr>
        </p:nvSpPr>
        <p:spPr/>
        <p:txBody>
          <a:bodyPr/>
          <a:lstStyle/>
          <a:p>
            <a:fld id="{E9E6FDB6-6D2B-46C1-9FA1-D82906A37C3A}" type="slidenum">
              <a:rPr lang="zh-CN" altLang="en-US" smtClean="0"/>
              <a:t>6</a:t>
            </a:fld>
            <a:endParaRPr lang="zh-CN" altLang="en-US"/>
          </a:p>
        </p:txBody>
      </p:sp>
    </p:spTree>
    <p:extLst>
      <p:ext uri="{BB962C8B-B14F-4D97-AF65-F5344CB8AC3E}">
        <p14:creationId xmlns:p14="http://schemas.microsoft.com/office/powerpoint/2010/main" val="14290822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 altLang="zh-CN" b="0" i="0" u="none" strike="noStrike" dirty="0">
              <a:solidFill>
                <a:srgbClr val="34495E"/>
              </a:solidFill>
              <a:effectLst/>
              <a:latin typeface="Ubuntu" panose="020B0504030602030204" pitchFamily="34" charset="0"/>
            </a:endParaRPr>
          </a:p>
        </p:txBody>
      </p:sp>
      <p:sp>
        <p:nvSpPr>
          <p:cNvPr id="4" name="灯片编号占位符 3"/>
          <p:cNvSpPr>
            <a:spLocks noGrp="1"/>
          </p:cNvSpPr>
          <p:nvPr>
            <p:ph type="sldNum" sz="quarter" idx="5"/>
          </p:nvPr>
        </p:nvSpPr>
        <p:spPr/>
        <p:txBody>
          <a:bodyPr/>
          <a:lstStyle/>
          <a:p>
            <a:fld id="{E9E6FDB6-6D2B-46C1-9FA1-D82906A37C3A}" type="slidenum">
              <a:rPr lang="zh-CN" altLang="en-US" smtClean="0"/>
              <a:t>7</a:t>
            </a:fld>
            <a:endParaRPr lang="zh-CN" altLang="en-US"/>
          </a:p>
        </p:txBody>
      </p:sp>
    </p:spTree>
    <p:extLst>
      <p:ext uri="{BB962C8B-B14F-4D97-AF65-F5344CB8AC3E}">
        <p14:creationId xmlns:p14="http://schemas.microsoft.com/office/powerpoint/2010/main" val="20817858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 altLang="zh-CN" b="0" i="0" u="none" strike="noStrike" dirty="0">
                <a:solidFill>
                  <a:srgbClr val="34495E"/>
                </a:solidFill>
                <a:effectLst/>
                <a:latin typeface="Ubuntu" panose="020B0504030602030204" pitchFamily="34" charset="0"/>
              </a:rPr>
              <a:t>For distributed streaming processing systems, high throughput and low latency are often the most important requirements. At the same time, fault tolerance is also very important in distributed systems. For scenarios that require high correctness, the implementation of exactly-once is often very important.</a:t>
            </a:r>
          </a:p>
          <a:p>
            <a:pPr algn="l"/>
            <a:r>
              <a:rPr lang="en" altLang="zh-CN" b="0" i="0" u="none" strike="noStrike" dirty="0">
                <a:solidFill>
                  <a:srgbClr val="34495E"/>
                </a:solidFill>
                <a:effectLst/>
                <a:latin typeface="Ubuntu" panose="020B0504030602030204" pitchFamily="34" charset="0"/>
              </a:rPr>
              <a:t>In a distributed streaming processing system, since the computing power, network, load, etc. of each node are different, the state of each node cannot be directly merged to obtain a true global state. To obtain consistent results, the distributed processing system needs to be resilient to node failure, that is, it can recover to consistent results when it fails. </a:t>
            </a:r>
          </a:p>
          <a:p>
            <a:pPr algn="l"/>
            <a:r>
              <a:rPr lang="en" altLang="zh-CN" b="0" i="0" u="none" strike="noStrike" dirty="0">
                <a:solidFill>
                  <a:srgbClr val="34495E"/>
                </a:solidFill>
                <a:effectLst/>
                <a:latin typeface="Ubuntu" panose="020B0504030602030204" pitchFamily="34" charset="0"/>
              </a:rPr>
              <a:t>Although it is claimed in their official blog that Spark's Structured Streaming uses the Chandy-</a:t>
            </a:r>
            <a:r>
              <a:rPr lang="en" altLang="zh-CN" b="0" i="0" u="none" strike="noStrike" dirty="0" err="1">
                <a:solidFill>
                  <a:srgbClr val="34495E"/>
                </a:solidFill>
                <a:effectLst/>
                <a:latin typeface="Ubuntu" panose="020B0504030602030204" pitchFamily="34" charset="0"/>
              </a:rPr>
              <a:t>Lamport</a:t>
            </a:r>
            <a:r>
              <a:rPr lang="en" altLang="zh-CN" b="0" i="0" u="none" strike="noStrike" dirty="0">
                <a:solidFill>
                  <a:srgbClr val="34495E"/>
                </a:solidFill>
                <a:effectLst/>
                <a:latin typeface="Ubuntu" panose="020B0504030602030204" pitchFamily="34" charset="0"/>
              </a:rPr>
              <a:t> algorithm for Failover processing, it does not disclose more details. </a:t>
            </a:r>
          </a:p>
          <a:p>
            <a:pPr algn="l"/>
            <a:r>
              <a:rPr lang="en" altLang="zh-CN" b="0" i="0" u="none" strike="noStrike" dirty="0" err="1">
                <a:solidFill>
                  <a:srgbClr val="34495E"/>
                </a:solidFill>
                <a:effectLst/>
                <a:latin typeface="Ubuntu" panose="020B0504030602030204" pitchFamily="34" charset="0"/>
              </a:rPr>
              <a:t>Flink</a:t>
            </a:r>
            <a:r>
              <a:rPr lang="en" altLang="zh-CN" b="0" i="0" u="none" strike="noStrike" dirty="0">
                <a:solidFill>
                  <a:srgbClr val="34495E"/>
                </a:solidFill>
                <a:effectLst/>
                <a:latin typeface="Ubuntu" panose="020B0504030602030204" pitchFamily="34" charset="0"/>
              </a:rPr>
              <a:t> implemented Checkpoint as a fault-tolerant mechanism based on the above algorithm</a:t>
            </a:r>
          </a:p>
          <a:p>
            <a:pPr algn="l"/>
            <a:r>
              <a:rPr lang="en" altLang="zh-CN" b="0" i="0" u="none" strike="noStrike" dirty="0">
                <a:solidFill>
                  <a:srgbClr val="34495E"/>
                </a:solidFill>
                <a:effectLst/>
                <a:latin typeface="Ubuntu" panose="020B0504030602030204" pitchFamily="34" charset="0"/>
              </a:rPr>
              <a:t>In the current industrial implementation, when a job fails, all nodes of the job DAG need to failover, and the whole process will last for a long time, which will cause a lot of upstream data to accumulate. </a:t>
            </a:r>
          </a:p>
        </p:txBody>
      </p:sp>
      <p:sp>
        <p:nvSpPr>
          <p:cNvPr id="4" name="灯片编号占位符 3"/>
          <p:cNvSpPr>
            <a:spLocks noGrp="1"/>
          </p:cNvSpPr>
          <p:nvPr>
            <p:ph type="sldNum" sz="quarter" idx="5"/>
          </p:nvPr>
        </p:nvSpPr>
        <p:spPr/>
        <p:txBody>
          <a:bodyPr/>
          <a:lstStyle/>
          <a:p>
            <a:fld id="{E9E6FDB6-6D2B-46C1-9FA1-D82906A37C3A}" type="slidenum">
              <a:rPr lang="zh-CN" altLang="en-US" smtClean="0"/>
              <a:t>8</a:t>
            </a:fld>
            <a:endParaRPr lang="zh-CN" altLang="en-US"/>
          </a:p>
        </p:txBody>
      </p:sp>
    </p:spTree>
    <p:extLst>
      <p:ext uri="{BB962C8B-B14F-4D97-AF65-F5344CB8AC3E}">
        <p14:creationId xmlns:p14="http://schemas.microsoft.com/office/powerpoint/2010/main" val="18739851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 altLang="zh-CN" b="0" i="0" u="none" strike="noStrike" dirty="0">
                <a:solidFill>
                  <a:srgbClr val="34495E"/>
                </a:solidFill>
                <a:effectLst/>
                <a:latin typeface="Ubuntu" panose="020B0504030602030204" pitchFamily="34" charset="0"/>
              </a:rPr>
              <a:t>The previous problem will cause a long-time recovery, and the business service may accept a certain degree of data delay. </a:t>
            </a:r>
          </a:p>
          <a:p>
            <a:pPr algn="l"/>
            <a:r>
              <a:rPr lang="en" altLang="zh-CN" b="0" i="0" u="none" strike="noStrike" dirty="0">
                <a:solidFill>
                  <a:srgbClr val="34495E"/>
                </a:solidFill>
                <a:effectLst/>
                <a:latin typeface="Ubuntu" panose="020B0504030602030204" pitchFamily="34" charset="0"/>
              </a:rPr>
              <a:t>In a worse case, a single sink node cannot be recovered for a long time, and the source data has a limited storage time, such as MySQL and Oracle log data, which will lead to data loss. </a:t>
            </a:r>
          </a:p>
        </p:txBody>
      </p:sp>
      <p:sp>
        <p:nvSpPr>
          <p:cNvPr id="4" name="灯片编号占位符 3"/>
          <p:cNvSpPr>
            <a:spLocks noGrp="1"/>
          </p:cNvSpPr>
          <p:nvPr>
            <p:ph type="sldNum" sz="quarter" idx="5"/>
          </p:nvPr>
        </p:nvSpPr>
        <p:spPr/>
        <p:txBody>
          <a:bodyPr/>
          <a:lstStyle/>
          <a:p>
            <a:fld id="{E9E6FDB6-6D2B-46C1-9FA1-D82906A37C3A}" type="slidenum">
              <a:rPr lang="zh-CN" altLang="en-US" smtClean="0"/>
              <a:t>9</a:t>
            </a:fld>
            <a:endParaRPr lang="zh-CN" altLang="en-US"/>
          </a:p>
        </p:txBody>
      </p:sp>
    </p:spTree>
    <p:extLst>
      <p:ext uri="{BB962C8B-B14F-4D97-AF65-F5344CB8AC3E}">
        <p14:creationId xmlns:p14="http://schemas.microsoft.com/office/powerpoint/2010/main" val="2058463016"/>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userDrawn="1">
  <p:cSld name="标题幻灯片">
    <p:spTree>
      <p:nvGrpSpPr>
        <p:cNvPr id="1" name=""/>
        <p:cNvGrpSpPr/>
        <p:nvPr/>
      </p:nvGrpSpPr>
      <p:grpSpPr>
        <a:xfrm>
          <a:off x="0" y="0"/>
          <a:ext cx="0" cy="0"/>
          <a:chOff x="0" y="0"/>
          <a:chExt cx="0" cy="0"/>
        </a:xfrm>
      </p:grpSpPr>
      <p:grpSp>
        <p:nvGrpSpPr>
          <p:cNvPr id="2" name="组合 1"/>
          <p:cNvGrpSpPr/>
          <p:nvPr userDrawn="1"/>
        </p:nvGrpSpPr>
        <p:grpSpPr>
          <a:xfrm>
            <a:off x="0" y="735981"/>
            <a:ext cx="10578954" cy="6123144"/>
            <a:chOff x="-942" y="-1080061"/>
            <a:chExt cx="13717917" cy="7939991"/>
          </a:xfrm>
        </p:grpSpPr>
        <p:sp>
          <p:nvSpPr>
            <p:cNvPr id="16" name="Freeform 5"/>
            <p:cNvSpPr/>
            <p:nvPr userDrawn="1"/>
          </p:nvSpPr>
          <p:spPr bwMode="auto">
            <a:xfrm>
              <a:off x="3176" y="1143000"/>
              <a:ext cx="7939088" cy="5713413"/>
            </a:xfrm>
            <a:custGeom>
              <a:avLst/>
              <a:gdLst>
                <a:gd name="T0" fmla="*/ 3533 w 5001"/>
                <a:gd name="T1" fmla="*/ 712 h 3599"/>
                <a:gd name="T2" fmla="*/ 2821 w 5001"/>
                <a:gd name="T3" fmla="*/ 0 h 3599"/>
                <a:gd name="T4" fmla="*/ 0 w 5001"/>
                <a:gd name="T5" fmla="*/ 2326 h 3599"/>
                <a:gd name="T6" fmla="*/ 0 w 5001"/>
                <a:gd name="T7" fmla="*/ 3599 h 3599"/>
                <a:gd name="T8" fmla="*/ 5001 w 5001"/>
                <a:gd name="T9" fmla="*/ 3599 h 3599"/>
                <a:gd name="T10" fmla="*/ 2719 w 5001"/>
                <a:gd name="T11" fmla="*/ 2405 h 3599"/>
                <a:gd name="T12" fmla="*/ 4263 w 5001"/>
                <a:gd name="T13" fmla="*/ 1455 h 3599"/>
                <a:gd name="T14" fmla="*/ 3533 w 5001"/>
                <a:gd name="T15" fmla="*/ 712 h 35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01" h="3599">
                  <a:moveTo>
                    <a:pt x="3533" y="712"/>
                  </a:moveTo>
                  <a:lnTo>
                    <a:pt x="2821" y="0"/>
                  </a:lnTo>
                  <a:lnTo>
                    <a:pt x="0" y="2326"/>
                  </a:lnTo>
                  <a:lnTo>
                    <a:pt x="0" y="3599"/>
                  </a:lnTo>
                  <a:lnTo>
                    <a:pt x="5001" y="3599"/>
                  </a:lnTo>
                  <a:lnTo>
                    <a:pt x="2719" y="2405"/>
                  </a:lnTo>
                  <a:lnTo>
                    <a:pt x="4263" y="1455"/>
                  </a:lnTo>
                  <a:lnTo>
                    <a:pt x="3533" y="712"/>
                  </a:lnTo>
                  <a:close/>
                </a:path>
              </a:pathLst>
            </a:custGeom>
            <a:blipFill>
              <a:blip r:embed="rId2">
                <a:duotone>
                  <a:prstClr val="black"/>
                  <a:schemeClr val="accent4">
                    <a:tint val="45000"/>
                    <a:satMod val="400000"/>
                  </a:schemeClr>
                </a:duotone>
                <a:extLst>
                  <a:ext uri="{BEBA8EAE-BF5A-486C-A8C5-ECC9F3942E4B}">
                    <a14:imgProps xmlns:a14="http://schemas.microsoft.com/office/drawing/2010/main">
                      <a14:imgLayer r:embed="rId3">
                        <a14:imgEffect>
                          <a14:brightnessContrast bright="-40000" contrast="-40000"/>
                        </a14:imgEffect>
                        <a14:imgEffect>
                          <a14:sharpenSoften amount="-50000"/>
                        </a14:imgEffect>
                      </a14:imgLayer>
                    </a14:imgProps>
                  </a:ext>
                </a:extLst>
              </a:blip>
              <a:srcRect/>
              <a:stretch>
                <a:fillRect l="-37420" r="29428"/>
              </a:stretch>
            </a:bli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p>
          </p:txBody>
        </p:sp>
        <p:sp>
          <p:nvSpPr>
            <p:cNvPr id="6" name="Freeform 6"/>
            <p:cNvSpPr/>
            <p:nvPr userDrawn="1"/>
          </p:nvSpPr>
          <p:spPr bwMode="auto">
            <a:xfrm>
              <a:off x="3176" y="-1588"/>
              <a:ext cx="3348038" cy="5622925"/>
            </a:xfrm>
            <a:custGeom>
              <a:avLst/>
              <a:gdLst>
                <a:gd name="T0" fmla="*/ 0 w 2109"/>
                <a:gd name="T1" fmla="*/ 3542 h 3542"/>
                <a:gd name="T2" fmla="*/ 2109 w 2109"/>
                <a:gd name="T3" fmla="*/ 1433 h 3542"/>
                <a:gd name="T4" fmla="*/ 677 w 2109"/>
                <a:gd name="T5" fmla="*/ 0 h 3542"/>
                <a:gd name="T6" fmla="*/ 0 w 2109"/>
                <a:gd name="T7" fmla="*/ 0 h 3542"/>
                <a:gd name="T8" fmla="*/ 0 w 2109"/>
                <a:gd name="T9" fmla="*/ 3542 h 3542"/>
              </a:gdLst>
              <a:ahLst/>
              <a:cxnLst>
                <a:cxn ang="0">
                  <a:pos x="T0" y="T1"/>
                </a:cxn>
                <a:cxn ang="0">
                  <a:pos x="T2" y="T3"/>
                </a:cxn>
                <a:cxn ang="0">
                  <a:pos x="T4" y="T5"/>
                </a:cxn>
                <a:cxn ang="0">
                  <a:pos x="T6" y="T7"/>
                </a:cxn>
                <a:cxn ang="0">
                  <a:pos x="T8" y="T9"/>
                </a:cxn>
              </a:cxnLst>
              <a:rect l="0" t="0" r="r" b="b"/>
              <a:pathLst>
                <a:path w="2109" h="3542">
                  <a:moveTo>
                    <a:pt x="0" y="3542"/>
                  </a:moveTo>
                  <a:lnTo>
                    <a:pt x="2109" y="1433"/>
                  </a:lnTo>
                  <a:lnTo>
                    <a:pt x="677" y="0"/>
                  </a:lnTo>
                  <a:lnTo>
                    <a:pt x="0" y="0"/>
                  </a:lnTo>
                  <a:lnTo>
                    <a:pt x="0" y="3542"/>
                  </a:lnTo>
                  <a:close/>
                </a:path>
              </a:pathLst>
            </a:custGeom>
            <a:solidFill>
              <a:schemeClr val="accent1"/>
            </a:solidFill>
            <a:ln>
              <a:noFill/>
            </a:ln>
          </p:spPr>
          <p:txBody>
            <a:bodyPr vert="horz" wrap="square" lIns="91440" tIns="45720" rIns="91440" bIns="45720" numCol="1" anchor="t" anchorCtr="0" compatLnSpc="1"/>
            <a:lstStyle/>
            <a:p>
              <a:endParaRPr lang="zh-CN" altLang="en-US" dirty="0"/>
            </a:p>
          </p:txBody>
        </p:sp>
        <p:sp>
          <p:nvSpPr>
            <p:cNvPr id="7" name="Freeform 7"/>
            <p:cNvSpPr/>
            <p:nvPr userDrawn="1"/>
          </p:nvSpPr>
          <p:spPr bwMode="auto">
            <a:xfrm>
              <a:off x="2208213" y="12700"/>
              <a:ext cx="2260600" cy="2260600"/>
            </a:xfrm>
            <a:custGeom>
              <a:avLst/>
              <a:gdLst>
                <a:gd name="T0" fmla="*/ 712 w 1424"/>
                <a:gd name="T1" fmla="*/ 1424 h 1424"/>
                <a:gd name="T2" fmla="*/ 0 w 1424"/>
                <a:gd name="T3" fmla="*/ 712 h 1424"/>
                <a:gd name="T4" fmla="*/ 712 w 1424"/>
                <a:gd name="T5" fmla="*/ 0 h 1424"/>
                <a:gd name="T6" fmla="*/ 1424 w 1424"/>
                <a:gd name="T7" fmla="*/ 712 h 1424"/>
                <a:gd name="T8" fmla="*/ 712 w 1424"/>
                <a:gd name="T9" fmla="*/ 1424 h 1424"/>
              </a:gdLst>
              <a:ahLst/>
              <a:cxnLst>
                <a:cxn ang="0">
                  <a:pos x="T0" y="T1"/>
                </a:cxn>
                <a:cxn ang="0">
                  <a:pos x="T2" y="T3"/>
                </a:cxn>
                <a:cxn ang="0">
                  <a:pos x="T4" y="T5"/>
                </a:cxn>
                <a:cxn ang="0">
                  <a:pos x="T6" y="T7"/>
                </a:cxn>
                <a:cxn ang="0">
                  <a:pos x="T8" y="T9"/>
                </a:cxn>
              </a:cxnLst>
              <a:rect l="0" t="0" r="r" b="b"/>
              <a:pathLst>
                <a:path w="1424" h="1424">
                  <a:moveTo>
                    <a:pt x="712" y="1424"/>
                  </a:moveTo>
                  <a:lnTo>
                    <a:pt x="0" y="712"/>
                  </a:lnTo>
                  <a:lnTo>
                    <a:pt x="712" y="0"/>
                  </a:lnTo>
                  <a:lnTo>
                    <a:pt x="1424" y="712"/>
                  </a:lnTo>
                  <a:lnTo>
                    <a:pt x="712" y="1424"/>
                  </a:ln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p>
          </p:txBody>
        </p:sp>
        <p:sp>
          <p:nvSpPr>
            <p:cNvPr id="8" name="Freeform 8"/>
            <p:cNvSpPr/>
            <p:nvPr userDrawn="1"/>
          </p:nvSpPr>
          <p:spPr bwMode="auto">
            <a:xfrm>
              <a:off x="3289473" y="1141413"/>
              <a:ext cx="1193802" cy="2311400"/>
            </a:xfrm>
            <a:custGeom>
              <a:avLst/>
              <a:gdLst>
                <a:gd name="T0" fmla="*/ 740 w 740"/>
                <a:gd name="T1" fmla="*/ 1479 h 1479"/>
                <a:gd name="T2" fmla="*/ 0 w 740"/>
                <a:gd name="T3" fmla="*/ 739 h 1479"/>
                <a:gd name="T4" fmla="*/ 740 w 740"/>
                <a:gd name="T5" fmla="*/ 0 h 1479"/>
                <a:gd name="T6" fmla="*/ 740 w 740"/>
                <a:gd name="T7" fmla="*/ 1479 h 1479"/>
              </a:gdLst>
              <a:ahLst/>
              <a:cxnLst>
                <a:cxn ang="0">
                  <a:pos x="T0" y="T1"/>
                </a:cxn>
                <a:cxn ang="0">
                  <a:pos x="T2" y="T3"/>
                </a:cxn>
                <a:cxn ang="0">
                  <a:pos x="T4" y="T5"/>
                </a:cxn>
                <a:cxn ang="0">
                  <a:pos x="T6" y="T7"/>
                </a:cxn>
              </a:cxnLst>
              <a:rect l="0" t="0" r="r" b="b"/>
              <a:pathLst>
                <a:path w="740" h="1479">
                  <a:moveTo>
                    <a:pt x="740" y="1479"/>
                  </a:moveTo>
                  <a:lnTo>
                    <a:pt x="0" y="739"/>
                  </a:lnTo>
                  <a:lnTo>
                    <a:pt x="740" y="0"/>
                  </a:lnTo>
                  <a:lnTo>
                    <a:pt x="740" y="1479"/>
                  </a:lnTo>
                  <a:close/>
                </a:path>
              </a:pathLst>
            </a:custGeom>
            <a:solidFill>
              <a:schemeClr val="accent2"/>
            </a:solidFill>
            <a:ln>
              <a:noFill/>
            </a:ln>
          </p:spPr>
          <p:txBody>
            <a:bodyPr vert="horz" wrap="square" lIns="91440" tIns="45720" rIns="91440" bIns="45720" numCol="1" anchor="t" anchorCtr="0" compatLnSpc="1"/>
            <a:lstStyle/>
            <a:p>
              <a:endParaRPr lang="zh-CN" altLang="en-US"/>
            </a:p>
          </p:txBody>
        </p:sp>
        <p:sp>
          <p:nvSpPr>
            <p:cNvPr id="9" name="Freeform 9"/>
            <p:cNvSpPr/>
            <p:nvPr userDrawn="1"/>
          </p:nvSpPr>
          <p:spPr bwMode="auto">
            <a:xfrm>
              <a:off x="4442558" y="3452812"/>
              <a:ext cx="2333625" cy="1166813"/>
            </a:xfrm>
            <a:custGeom>
              <a:avLst/>
              <a:gdLst>
                <a:gd name="T0" fmla="*/ 1470 w 1470"/>
                <a:gd name="T1" fmla="*/ 0 h 735"/>
                <a:gd name="T2" fmla="*/ 735 w 1470"/>
                <a:gd name="T3" fmla="*/ 735 h 735"/>
                <a:gd name="T4" fmla="*/ 0 w 1470"/>
                <a:gd name="T5" fmla="*/ 0 h 735"/>
                <a:gd name="T6" fmla="*/ 1470 w 1470"/>
                <a:gd name="T7" fmla="*/ 0 h 735"/>
              </a:gdLst>
              <a:ahLst/>
              <a:cxnLst>
                <a:cxn ang="0">
                  <a:pos x="T0" y="T1"/>
                </a:cxn>
                <a:cxn ang="0">
                  <a:pos x="T2" y="T3"/>
                </a:cxn>
                <a:cxn ang="0">
                  <a:pos x="T4" y="T5"/>
                </a:cxn>
                <a:cxn ang="0">
                  <a:pos x="T6" y="T7"/>
                </a:cxn>
              </a:cxnLst>
              <a:rect l="0" t="0" r="r" b="b"/>
              <a:pathLst>
                <a:path w="1470" h="735">
                  <a:moveTo>
                    <a:pt x="1470" y="0"/>
                  </a:moveTo>
                  <a:lnTo>
                    <a:pt x="735" y="735"/>
                  </a:lnTo>
                  <a:lnTo>
                    <a:pt x="0" y="0"/>
                  </a:lnTo>
                  <a:lnTo>
                    <a:pt x="1470" y="0"/>
                  </a:lnTo>
                  <a:close/>
                </a:path>
              </a:pathLst>
            </a:custGeom>
            <a:solidFill>
              <a:schemeClr val="accent2">
                <a:lumMod val="75000"/>
              </a:schemeClr>
            </a:solidFill>
            <a:ln>
              <a:noFill/>
            </a:ln>
          </p:spPr>
          <p:txBody>
            <a:bodyPr vert="horz" wrap="square" lIns="91440" tIns="45720" rIns="91440" bIns="45720" numCol="1" anchor="t" anchorCtr="0" compatLnSpc="1"/>
            <a:lstStyle/>
            <a:p>
              <a:endParaRPr lang="zh-CN" altLang="en-US"/>
            </a:p>
          </p:txBody>
        </p:sp>
        <p:sp>
          <p:nvSpPr>
            <p:cNvPr id="10" name="Freeform 10"/>
            <p:cNvSpPr/>
            <p:nvPr userDrawn="1"/>
          </p:nvSpPr>
          <p:spPr bwMode="auto">
            <a:xfrm>
              <a:off x="3289473" y="3452812"/>
              <a:ext cx="2332038" cy="1166813"/>
            </a:xfrm>
            <a:custGeom>
              <a:avLst/>
              <a:gdLst>
                <a:gd name="T0" fmla="*/ 0 w 1469"/>
                <a:gd name="T1" fmla="*/ 735 h 735"/>
                <a:gd name="T2" fmla="*/ 734 w 1469"/>
                <a:gd name="T3" fmla="*/ 0 h 735"/>
                <a:gd name="T4" fmla="*/ 1469 w 1469"/>
                <a:gd name="T5" fmla="*/ 735 h 735"/>
                <a:gd name="T6" fmla="*/ 0 w 1469"/>
                <a:gd name="T7" fmla="*/ 735 h 735"/>
              </a:gdLst>
              <a:ahLst/>
              <a:cxnLst>
                <a:cxn ang="0">
                  <a:pos x="T0" y="T1"/>
                </a:cxn>
                <a:cxn ang="0">
                  <a:pos x="T2" y="T3"/>
                </a:cxn>
                <a:cxn ang="0">
                  <a:pos x="T4" y="T5"/>
                </a:cxn>
                <a:cxn ang="0">
                  <a:pos x="T6" y="T7"/>
                </a:cxn>
              </a:cxnLst>
              <a:rect l="0" t="0" r="r" b="b"/>
              <a:pathLst>
                <a:path w="1469" h="735">
                  <a:moveTo>
                    <a:pt x="0" y="735"/>
                  </a:moveTo>
                  <a:lnTo>
                    <a:pt x="734" y="0"/>
                  </a:lnTo>
                  <a:lnTo>
                    <a:pt x="1469" y="735"/>
                  </a:lnTo>
                  <a:lnTo>
                    <a:pt x="0" y="735"/>
                  </a:lnTo>
                  <a:close/>
                </a:path>
              </a:pathLst>
            </a:custGeom>
            <a:solidFill>
              <a:schemeClr val="accent3">
                <a:lumMod val="60000"/>
                <a:lumOff val="40000"/>
              </a:schemeClr>
            </a:solidFill>
            <a:ln>
              <a:noFill/>
            </a:ln>
          </p:spPr>
          <p:txBody>
            <a:bodyPr vert="horz" wrap="square" lIns="91440" tIns="45720" rIns="91440" bIns="45720" numCol="1" anchor="t" anchorCtr="0" compatLnSpc="1"/>
            <a:lstStyle/>
            <a:p>
              <a:endParaRPr lang="zh-CN" altLang="en-US"/>
            </a:p>
          </p:txBody>
        </p:sp>
        <p:sp>
          <p:nvSpPr>
            <p:cNvPr id="11" name="Freeform 11"/>
            <p:cNvSpPr/>
            <p:nvPr userDrawn="1"/>
          </p:nvSpPr>
          <p:spPr bwMode="auto">
            <a:xfrm>
              <a:off x="3289473" y="4618038"/>
              <a:ext cx="2332038" cy="1168400"/>
            </a:xfrm>
            <a:custGeom>
              <a:avLst/>
              <a:gdLst>
                <a:gd name="T0" fmla="*/ 0 w 1469"/>
                <a:gd name="T1" fmla="*/ 0 h 736"/>
                <a:gd name="T2" fmla="*/ 734 w 1469"/>
                <a:gd name="T3" fmla="*/ 736 h 736"/>
                <a:gd name="T4" fmla="*/ 1469 w 1469"/>
                <a:gd name="T5" fmla="*/ 0 h 736"/>
                <a:gd name="T6" fmla="*/ 0 w 1469"/>
                <a:gd name="T7" fmla="*/ 0 h 736"/>
              </a:gdLst>
              <a:ahLst/>
              <a:cxnLst>
                <a:cxn ang="0">
                  <a:pos x="T0" y="T1"/>
                </a:cxn>
                <a:cxn ang="0">
                  <a:pos x="T2" y="T3"/>
                </a:cxn>
                <a:cxn ang="0">
                  <a:pos x="T4" y="T5"/>
                </a:cxn>
                <a:cxn ang="0">
                  <a:pos x="T6" y="T7"/>
                </a:cxn>
              </a:cxnLst>
              <a:rect l="0" t="0" r="r" b="b"/>
              <a:pathLst>
                <a:path w="1469" h="736">
                  <a:moveTo>
                    <a:pt x="0" y="0"/>
                  </a:moveTo>
                  <a:lnTo>
                    <a:pt x="734" y="736"/>
                  </a:lnTo>
                  <a:lnTo>
                    <a:pt x="1469" y="0"/>
                  </a:lnTo>
                  <a:lnTo>
                    <a:pt x="0" y="0"/>
                  </a:lnTo>
                  <a:close/>
                </a:path>
              </a:pathLst>
            </a:custGeom>
            <a:solidFill>
              <a:schemeClr val="accent3">
                <a:lumMod val="75000"/>
              </a:schemeClr>
            </a:solidFill>
            <a:ln>
              <a:noFill/>
            </a:ln>
          </p:spPr>
          <p:txBody>
            <a:bodyPr vert="horz" wrap="square" lIns="91440" tIns="45720" rIns="91440" bIns="45720" numCol="1" anchor="t" anchorCtr="0" compatLnSpc="1"/>
            <a:lstStyle/>
            <a:p>
              <a:endParaRPr lang="zh-CN" altLang="en-US"/>
            </a:p>
          </p:txBody>
        </p:sp>
        <p:sp>
          <p:nvSpPr>
            <p:cNvPr id="14" name="Freeform 12"/>
            <p:cNvSpPr/>
            <p:nvPr userDrawn="1"/>
          </p:nvSpPr>
          <p:spPr bwMode="auto">
            <a:xfrm>
              <a:off x="4442558" y="5786438"/>
              <a:ext cx="7124485" cy="1069975"/>
            </a:xfrm>
            <a:custGeom>
              <a:avLst/>
              <a:gdLst>
                <a:gd name="T0" fmla="*/ 4133 w 4133"/>
                <a:gd name="T1" fmla="*/ 0 h 674"/>
                <a:gd name="T2" fmla="*/ 0 w 4133"/>
                <a:gd name="T3" fmla="*/ 0 h 674"/>
                <a:gd name="T4" fmla="*/ 674 w 4133"/>
                <a:gd name="T5" fmla="*/ 674 h 674"/>
                <a:gd name="T6" fmla="*/ 4133 w 4133"/>
                <a:gd name="T7" fmla="*/ 674 h 674"/>
                <a:gd name="T8" fmla="*/ 4133 w 4133"/>
                <a:gd name="T9" fmla="*/ 0 h 674"/>
              </a:gdLst>
              <a:ahLst/>
              <a:cxnLst>
                <a:cxn ang="0">
                  <a:pos x="T0" y="T1"/>
                </a:cxn>
                <a:cxn ang="0">
                  <a:pos x="T2" y="T3"/>
                </a:cxn>
                <a:cxn ang="0">
                  <a:pos x="T4" y="T5"/>
                </a:cxn>
                <a:cxn ang="0">
                  <a:pos x="T6" y="T7"/>
                </a:cxn>
                <a:cxn ang="0">
                  <a:pos x="T8" y="T9"/>
                </a:cxn>
              </a:cxnLst>
              <a:rect l="0" t="0" r="r" b="b"/>
              <a:pathLst>
                <a:path w="4133" h="674">
                  <a:moveTo>
                    <a:pt x="4133" y="0"/>
                  </a:moveTo>
                  <a:lnTo>
                    <a:pt x="0" y="0"/>
                  </a:lnTo>
                  <a:lnTo>
                    <a:pt x="674" y="674"/>
                  </a:lnTo>
                  <a:lnTo>
                    <a:pt x="4133" y="674"/>
                  </a:lnTo>
                  <a:lnTo>
                    <a:pt x="4133" y="0"/>
                  </a:lnTo>
                  <a:close/>
                </a:path>
              </a:pathLst>
            </a:custGeom>
            <a:solidFill>
              <a:schemeClr val="accent4"/>
            </a:solidFill>
            <a:ln>
              <a:noFill/>
            </a:ln>
          </p:spPr>
          <p:txBody>
            <a:bodyPr vert="horz" wrap="square" lIns="91440" tIns="45720" rIns="91440" bIns="45720" numCol="1" anchor="t" anchorCtr="0" compatLnSpc="1"/>
            <a:lstStyle/>
            <a:p>
              <a:endParaRPr lang="zh-CN" altLang="en-US" dirty="0"/>
            </a:p>
          </p:txBody>
        </p:sp>
        <p:sp>
          <p:nvSpPr>
            <p:cNvPr id="15" name="Freeform 13"/>
            <p:cNvSpPr/>
            <p:nvPr userDrawn="1"/>
          </p:nvSpPr>
          <p:spPr bwMode="auto">
            <a:xfrm>
              <a:off x="4442558" y="4618038"/>
              <a:ext cx="2333625" cy="1166813"/>
            </a:xfrm>
            <a:custGeom>
              <a:avLst/>
              <a:gdLst>
                <a:gd name="T0" fmla="*/ 1470 w 1470"/>
                <a:gd name="T1" fmla="*/ 735 h 735"/>
                <a:gd name="T2" fmla="*/ 735 w 1470"/>
                <a:gd name="T3" fmla="*/ 0 h 735"/>
                <a:gd name="T4" fmla="*/ 0 w 1470"/>
                <a:gd name="T5" fmla="*/ 735 h 735"/>
                <a:gd name="T6" fmla="*/ 1470 w 1470"/>
                <a:gd name="T7" fmla="*/ 735 h 735"/>
              </a:gdLst>
              <a:ahLst/>
              <a:cxnLst>
                <a:cxn ang="0">
                  <a:pos x="T0" y="T1"/>
                </a:cxn>
                <a:cxn ang="0">
                  <a:pos x="T2" y="T3"/>
                </a:cxn>
                <a:cxn ang="0">
                  <a:pos x="T4" y="T5"/>
                </a:cxn>
                <a:cxn ang="0">
                  <a:pos x="T6" y="T7"/>
                </a:cxn>
              </a:cxnLst>
              <a:rect l="0" t="0" r="r" b="b"/>
              <a:pathLst>
                <a:path w="1470" h="735">
                  <a:moveTo>
                    <a:pt x="1470" y="735"/>
                  </a:moveTo>
                  <a:lnTo>
                    <a:pt x="735" y="0"/>
                  </a:lnTo>
                  <a:lnTo>
                    <a:pt x="0" y="735"/>
                  </a:lnTo>
                  <a:lnTo>
                    <a:pt x="1470" y="735"/>
                  </a:lnTo>
                  <a:close/>
                </a:path>
              </a:pathLst>
            </a:custGeom>
            <a:solidFill>
              <a:schemeClr val="accent4">
                <a:lumMod val="75000"/>
              </a:schemeClr>
            </a:solidFill>
            <a:ln>
              <a:noFill/>
            </a:ln>
          </p:spPr>
          <p:txBody>
            <a:bodyPr vert="horz" wrap="square" lIns="91440" tIns="45720" rIns="91440" bIns="45720" numCol="1" anchor="t" anchorCtr="0" compatLnSpc="1"/>
            <a:lstStyle/>
            <a:p>
              <a:endParaRPr lang="zh-CN" altLang="en-US"/>
            </a:p>
          </p:txBody>
        </p:sp>
        <p:sp>
          <p:nvSpPr>
            <p:cNvPr id="17" name="Freeform 8"/>
            <p:cNvSpPr/>
            <p:nvPr userDrawn="1"/>
          </p:nvSpPr>
          <p:spPr bwMode="auto">
            <a:xfrm rot="10800000">
              <a:off x="-942" y="-1080061"/>
              <a:ext cx="1193802" cy="2385897"/>
            </a:xfrm>
            <a:custGeom>
              <a:avLst/>
              <a:gdLst>
                <a:gd name="T0" fmla="*/ 740 w 740"/>
                <a:gd name="T1" fmla="*/ 1479 h 1479"/>
                <a:gd name="T2" fmla="*/ 0 w 740"/>
                <a:gd name="T3" fmla="*/ 739 h 1479"/>
                <a:gd name="T4" fmla="*/ 740 w 740"/>
                <a:gd name="T5" fmla="*/ 0 h 1479"/>
                <a:gd name="T6" fmla="*/ 740 w 740"/>
                <a:gd name="T7" fmla="*/ 1479 h 1479"/>
              </a:gdLst>
              <a:ahLst/>
              <a:cxnLst>
                <a:cxn ang="0">
                  <a:pos x="T0" y="T1"/>
                </a:cxn>
                <a:cxn ang="0">
                  <a:pos x="T2" y="T3"/>
                </a:cxn>
                <a:cxn ang="0">
                  <a:pos x="T4" y="T5"/>
                </a:cxn>
                <a:cxn ang="0">
                  <a:pos x="T6" y="T7"/>
                </a:cxn>
              </a:cxnLst>
              <a:rect l="0" t="0" r="r" b="b"/>
              <a:pathLst>
                <a:path w="740" h="1479">
                  <a:moveTo>
                    <a:pt x="740" y="1479"/>
                  </a:moveTo>
                  <a:lnTo>
                    <a:pt x="0" y="739"/>
                  </a:lnTo>
                  <a:lnTo>
                    <a:pt x="740" y="0"/>
                  </a:lnTo>
                  <a:lnTo>
                    <a:pt x="740" y="1479"/>
                  </a:lnTo>
                  <a:close/>
                </a:path>
              </a:pathLst>
            </a:custGeom>
            <a:solidFill>
              <a:schemeClr val="accent2"/>
            </a:solidFill>
            <a:ln>
              <a:noFill/>
            </a:ln>
          </p:spPr>
          <p:txBody>
            <a:bodyPr vert="horz" wrap="square" lIns="91440" tIns="45720" rIns="91440" bIns="45720" numCol="1" anchor="t" anchorCtr="0" compatLnSpc="1"/>
            <a:lstStyle/>
            <a:p>
              <a:endParaRPr lang="zh-CN" altLang="en-US"/>
            </a:p>
          </p:txBody>
        </p:sp>
        <p:sp>
          <p:nvSpPr>
            <p:cNvPr id="18" name="Freeform 11"/>
            <p:cNvSpPr/>
            <p:nvPr userDrawn="1"/>
          </p:nvSpPr>
          <p:spPr bwMode="auto">
            <a:xfrm>
              <a:off x="10230264" y="5786438"/>
              <a:ext cx="2332038" cy="1073492"/>
            </a:xfrm>
            <a:custGeom>
              <a:avLst/>
              <a:gdLst>
                <a:gd name="T0" fmla="*/ 0 w 1469"/>
                <a:gd name="T1" fmla="*/ 0 h 736"/>
                <a:gd name="T2" fmla="*/ 734 w 1469"/>
                <a:gd name="T3" fmla="*/ 736 h 736"/>
                <a:gd name="T4" fmla="*/ 1469 w 1469"/>
                <a:gd name="T5" fmla="*/ 0 h 736"/>
                <a:gd name="T6" fmla="*/ 0 w 1469"/>
                <a:gd name="T7" fmla="*/ 0 h 736"/>
              </a:gdLst>
              <a:ahLst/>
              <a:cxnLst>
                <a:cxn ang="0">
                  <a:pos x="T0" y="T1"/>
                </a:cxn>
                <a:cxn ang="0">
                  <a:pos x="T2" y="T3"/>
                </a:cxn>
                <a:cxn ang="0">
                  <a:pos x="T4" y="T5"/>
                </a:cxn>
                <a:cxn ang="0">
                  <a:pos x="T6" y="T7"/>
                </a:cxn>
              </a:cxnLst>
              <a:rect l="0" t="0" r="r" b="b"/>
              <a:pathLst>
                <a:path w="1469" h="736">
                  <a:moveTo>
                    <a:pt x="0" y="0"/>
                  </a:moveTo>
                  <a:lnTo>
                    <a:pt x="734" y="736"/>
                  </a:lnTo>
                  <a:lnTo>
                    <a:pt x="1469" y="0"/>
                  </a:lnTo>
                  <a:lnTo>
                    <a:pt x="0" y="0"/>
                  </a:lnTo>
                  <a:close/>
                </a:path>
              </a:pathLst>
            </a:custGeom>
            <a:solidFill>
              <a:schemeClr val="accent3">
                <a:lumMod val="75000"/>
              </a:schemeClr>
            </a:solidFill>
            <a:ln>
              <a:noFill/>
            </a:ln>
          </p:spPr>
          <p:txBody>
            <a:bodyPr vert="horz" wrap="square" lIns="91440" tIns="45720" rIns="91440" bIns="45720" numCol="1" anchor="t" anchorCtr="0" compatLnSpc="1"/>
            <a:lstStyle/>
            <a:p>
              <a:endParaRPr lang="zh-CN" altLang="en-US"/>
            </a:p>
          </p:txBody>
        </p:sp>
        <p:sp>
          <p:nvSpPr>
            <p:cNvPr id="19" name="Freeform 13"/>
            <p:cNvSpPr/>
            <p:nvPr userDrawn="1"/>
          </p:nvSpPr>
          <p:spPr bwMode="auto">
            <a:xfrm>
              <a:off x="11383350" y="5786438"/>
              <a:ext cx="2333625" cy="1072033"/>
            </a:xfrm>
            <a:custGeom>
              <a:avLst/>
              <a:gdLst>
                <a:gd name="T0" fmla="*/ 1470 w 1470"/>
                <a:gd name="T1" fmla="*/ 735 h 735"/>
                <a:gd name="T2" fmla="*/ 735 w 1470"/>
                <a:gd name="T3" fmla="*/ 0 h 735"/>
                <a:gd name="T4" fmla="*/ 0 w 1470"/>
                <a:gd name="T5" fmla="*/ 735 h 735"/>
                <a:gd name="T6" fmla="*/ 1470 w 1470"/>
                <a:gd name="T7" fmla="*/ 735 h 735"/>
              </a:gdLst>
              <a:ahLst/>
              <a:cxnLst>
                <a:cxn ang="0">
                  <a:pos x="T0" y="T1"/>
                </a:cxn>
                <a:cxn ang="0">
                  <a:pos x="T2" y="T3"/>
                </a:cxn>
                <a:cxn ang="0">
                  <a:pos x="T4" y="T5"/>
                </a:cxn>
                <a:cxn ang="0">
                  <a:pos x="T6" y="T7"/>
                </a:cxn>
              </a:cxnLst>
              <a:rect l="0" t="0" r="r" b="b"/>
              <a:pathLst>
                <a:path w="1470" h="735">
                  <a:moveTo>
                    <a:pt x="1470" y="735"/>
                  </a:moveTo>
                  <a:lnTo>
                    <a:pt x="735" y="0"/>
                  </a:lnTo>
                  <a:lnTo>
                    <a:pt x="0" y="735"/>
                  </a:lnTo>
                  <a:lnTo>
                    <a:pt x="1470" y="735"/>
                  </a:lnTo>
                  <a:close/>
                </a:path>
              </a:pathLst>
            </a:custGeom>
            <a:solidFill>
              <a:schemeClr val="accent4">
                <a:lumMod val="75000"/>
              </a:schemeClr>
            </a:solidFill>
            <a:ln>
              <a:noFill/>
            </a:ln>
          </p:spPr>
          <p:txBody>
            <a:bodyPr vert="horz" wrap="square" lIns="91440" tIns="45720" rIns="91440" bIns="45720" numCol="1" anchor="t" anchorCtr="0" compatLnSpc="1"/>
            <a:lstStyle/>
            <a:p>
              <a:endParaRPr lang="zh-CN" altLang="en-US"/>
            </a:p>
          </p:txBody>
        </p:sp>
      </p:grpSp>
      <p:sp>
        <p:nvSpPr>
          <p:cNvPr id="9801" name="副标题 2"/>
          <p:cNvSpPr>
            <a:spLocks noGrp="1"/>
          </p:cNvSpPr>
          <p:nvPr userDrawn="1">
            <p:ph type="subTitle" idx="1"/>
          </p:nvPr>
        </p:nvSpPr>
        <p:spPr>
          <a:xfrm>
            <a:off x="7121525" y="3177584"/>
            <a:ext cx="4398964" cy="558799"/>
          </a:xfrm>
        </p:spPr>
        <p:txBody>
          <a:bodyPr anchor="ctr">
            <a:normAutofit/>
          </a:bodyPr>
          <a:lstStyle>
            <a:lvl1pPr marL="0" indent="0" algn="l">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9802" name="标题 1"/>
          <p:cNvSpPr>
            <a:spLocks noGrp="1"/>
          </p:cNvSpPr>
          <p:nvPr userDrawn="1">
            <p:ph type="ctrTitle"/>
          </p:nvPr>
        </p:nvSpPr>
        <p:spPr>
          <a:xfrm>
            <a:off x="7121525" y="1905001"/>
            <a:ext cx="4398964" cy="1272584"/>
          </a:xfrm>
          <a:prstGeom prst="rect">
            <a:avLst/>
          </a:prstGeom>
        </p:spPr>
        <p:txBody>
          <a:bodyPr anchor="ctr">
            <a:normAutofit/>
          </a:bodyPr>
          <a:lstStyle>
            <a:lvl1pPr algn="l">
              <a:defRPr sz="4000">
                <a:solidFill>
                  <a:schemeClr val="tx1"/>
                </a:solidFill>
              </a:defRPr>
            </a:lvl1pPr>
          </a:lstStyle>
          <a:p>
            <a:r>
              <a:rPr lang="en-US" dirty="0"/>
              <a:t>Click to edit Master title style</a:t>
            </a:r>
            <a:endParaRPr lang="zh-CN" altLang="en-US" dirty="0"/>
          </a:p>
        </p:txBody>
      </p:sp>
      <p:sp>
        <p:nvSpPr>
          <p:cNvPr id="12" name="文本占位符 13"/>
          <p:cNvSpPr>
            <a:spLocks noGrp="1"/>
          </p:cNvSpPr>
          <p:nvPr userDrawn="1">
            <p:ph type="body" sz="quarter" idx="10" hasCustomPrompt="1"/>
          </p:nvPr>
        </p:nvSpPr>
        <p:spPr>
          <a:xfrm>
            <a:off x="7121525" y="4940892"/>
            <a:ext cx="4398964" cy="296271"/>
          </a:xfrm>
        </p:spPr>
        <p:txBody>
          <a:bodyPr vert="horz" anchor="ctr">
            <a:noAutofit/>
          </a:bodyPr>
          <a:lstStyle>
            <a:lvl1pPr marL="0" indent="0" algn="l">
              <a:buNone/>
              <a:defRPr sz="1500" b="0">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dirty="0"/>
              <a:t>Signature</a:t>
            </a:r>
          </a:p>
        </p:txBody>
      </p:sp>
      <p:sp>
        <p:nvSpPr>
          <p:cNvPr id="13" name="文本占位符 13"/>
          <p:cNvSpPr>
            <a:spLocks noGrp="1"/>
          </p:cNvSpPr>
          <p:nvPr userDrawn="1">
            <p:ph type="body" sz="quarter" idx="11" hasCustomPrompt="1"/>
          </p:nvPr>
        </p:nvSpPr>
        <p:spPr>
          <a:xfrm>
            <a:off x="7121525" y="5237163"/>
            <a:ext cx="4398964" cy="296271"/>
          </a:xfrm>
        </p:spPr>
        <p:txBody>
          <a:bodyPr vert="horz" anchor="ctr">
            <a:noAutofit/>
          </a:bodyPr>
          <a:lstStyle>
            <a:lvl1pPr marL="0" indent="0" algn="l">
              <a:buNone/>
              <a:defRPr sz="1500" b="0">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dirty="0"/>
              <a:t>Date</a:t>
            </a:r>
            <a:endParaRPr lang="zh-CN" altLang="en-US" dirty="0"/>
          </a:p>
        </p:txBody>
      </p:sp>
      <p:grpSp>
        <p:nvGrpSpPr>
          <p:cNvPr id="20" name="组合 19"/>
          <p:cNvGrpSpPr/>
          <p:nvPr userDrawn="1"/>
        </p:nvGrpSpPr>
        <p:grpSpPr>
          <a:xfrm>
            <a:off x="10032100" y="153966"/>
            <a:ext cx="679261" cy="679261"/>
            <a:chOff x="10032100" y="153966"/>
            <a:chExt cx="679261" cy="679261"/>
          </a:xfrm>
        </p:grpSpPr>
        <p:sp>
          <p:nvSpPr>
            <p:cNvPr id="21" name="椭圆 20"/>
            <p:cNvSpPr/>
            <p:nvPr userDrawn="1"/>
          </p:nvSpPr>
          <p:spPr>
            <a:xfrm>
              <a:off x="10032100" y="153966"/>
              <a:ext cx="679261" cy="679261"/>
            </a:xfrm>
            <a:prstGeom prst="ellipse">
              <a:avLst/>
            </a:prstGeom>
            <a:solidFill>
              <a:srgbClr val="66788C">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2" name="图片 2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145746" y="177163"/>
              <a:ext cx="435751" cy="627489"/>
            </a:xfrm>
            <a:prstGeom prst="rect">
              <a:avLst/>
            </a:prstGeom>
          </p:spPr>
        </p:pic>
      </p:grpSp>
      <p:grpSp>
        <p:nvGrpSpPr>
          <p:cNvPr id="23" name="组合 22"/>
          <p:cNvGrpSpPr/>
          <p:nvPr userDrawn="1"/>
        </p:nvGrpSpPr>
        <p:grpSpPr>
          <a:xfrm>
            <a:off x="10841225" y="134917"/>
            <a:ext cx="679261" cy="777896"/>
            <a:chOff x="10841225" y="134917"/>
            <a:chExt cx="679261" cy="777896"/>
          </a:xfrm>
        </p:grpSpPr>
        <p:sp>
          <p:nvSpPr>
            <p:cNvPr id="24" name="椭圆 23"/>
            <p:cNvSpPr/>
            <p:nvPr userDrawn="1"/>
          </p:nvSpPr>
          <p:spPr>
            <a:xfrm>
              <a:off x="10841225" y="153966"/>
              <a:ext cx="679261" cy="679261"/>
            </a:xfrm>
            <a:prstGeom prst="ellipse">
              <a:avLst/>
            </a:prstGeom>
            <a:solidFill>
              <a:srgbClr val="66788C">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5" name="图片 24"/>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0869800" y="134917"/>
              <a:ext cx="622654" cy="777896"/>
            </a:xfrm>
            <a:prstGeom prst="rect">
              <a:avLst/>
            </a:prstGeom>
          </p:spPr>
        </p:pic>
      </p:grpSp>
    </p:spTree>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secHead" preserve="1" userDrawn="1">
  <p:cSld name="节标题">
    <p:spTree>
      <p:nvGrpSpPr>
        <p:cNvPr id="1" name=""/>
        <p:cNvGrpSpPr/>
        <p:nvPr/>
      </p:nvGrpSpPr>
      <p:grpSpPr>
        <a:xfrm>
          <a:off x="0" y="0"/>
          <a:ext cx="0" cy="0"/>
          <a:chOff x="0" y="0"/>
          <a:chExt cx="0" cy="0"/>
        </a:xfrm>
      </p:grpSpPr>
      <p:sp>
        <p:nvSpPr>
          <p:cNvPr id="6" name="Freeform 5"/>
          <p:cNvSpPr/>
          <p:nvPr userDrawn="1"/>
        </p:nvSpPr>
        <p:spPr bwMode="auto">
          <a:xfrm>
            <a:off x="0" y="1588"/>
            <a:ext cx="3433763" cy="6858000"/>
          </a:xfrm>
          <a:custGeom>
            <a:avLst/>
            <a:gdLst>
              <a:gd name="T0" fmla="*/ 0 w 2163"/>
              <a:gd name="T1" fmla="*/ 4320 h 4320"/>
              <a:gd name="T2" fmla="*/ 2163 w 2163"/>
              <a:gd name="T3" fmla="*/ 2160 h 4320"/>
              <a:gd name="T4" fmla="*/ 0 w 2163"/>
              <a:gd name="T5" fmla="*/ 0 h 4320"/>
              <a:gd name="T6" fmla="*/ 0 w 2163"/>
              <a:gd name="T7" fmla="*/ 406 h 4320"/>
              <a:gd name="T8" fmla="*/ 1757 w 2163"/>
              <a:gd name="T9" fmla="*/ 2160 h 4320"/>
              <a:gd name="T10" fmla="*/ 0 w 2163"/>
              <a:gd name="T11" fmla="*/ 3915 h 4320"/>
              <a:gd name="T12" fmla="*/ 0 w 2163"/>
              <a:gd name="T13" fmla="*/ 4320 h 4320"/>
            </a:gdLst>
            <a:ahLst/>
            <a:cxnLst>
              <a:cxn ang="0">
                <a:pos x="T0" y="T1"/>
              </a:cxn>
              <a:cxn ang="0">
                <a:pos x="T2" y="T3"/>
              </a:cxn>
              <a:cxn ang="0">
                <a:pos x="T4" y="T5"/>
              </a:cxn>
              <a:cxn ang="0">
                <a:pos x="T6" y="T7"/>
              </a:cxn>
              <a:cxn ang="0">
                <a:pos x="T8" y="T9"/>
              </a:cxn>
              <a:cxn ang="0">
                <a:pos x="T10" y="T11"/>
              </a:cxn>
              <a:cxn ang="0">
                <a:pos x="T12" y="T13"/>
              </a:cxn>
            </a:cxnLst>
            <a:rect l="0" t="0" r="r" b="b"/>
            <a:pathLst>
              <a:path w="2163" h="4320">
                <a:moveTo>
                  <a:pt x="0" y="4320"/>
                </a:moveTo>
                <a:lnTo>
                  <a:pt x="2163" y="2160"/>
                </a:lnTo>
                <a:lnTo>
                  <a:pt x="0" y="0"/>
                </a:lnTo>
                <a:lnTo>
                  <a:pt x="0" y="406"/>
                </a:lnTo>
                <a:lnTo>
                  <a:pt x="1757" y="2160"/>
                </a:lnTo>
                <a:lnTo>
                  <a:pt x="0" y="3915"/>
                </a:lnTo>
                <a:lnTo>
                  <a:pt x="0" y="4320"/>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0" name="标题 1"/>
          <p:cNvSpPr>
            <a:spLocks noGrp="1"/>
          </p:cNvSpPr>
          <p:nvPr userDrawn="1">
            <p:ph type="title"/>
          </p:nvPr>
        </p:nvSpPr>
        <p:spPr>
          <a:xfrm>
            <a:off x="3622098" y="2353129"/>
            <a:ext cx="5419185" cy="895350"/>
          </a:xfrm>
          <a:prstGeom prst="rect">
            <a:avLst/>
          </a:prstGeom>
        </p:spPr>
        <p:txBody>
          <a:bodyPr anchor="b">
            <a:normAutofit/>
          </a:bodyPr>
          <a:lstStyle>
            <a:lvl1pPr algn="l">
              <a:defRPr sz="2400" b="1">
                <a:solidFill>
                  <a:schemeClr val="tx1"/>
                </a:solidFill>
              </a:defRPr>
            </a:lvl1pPr>
          </a:lstStyle>
          <a:p>
            <a:r>
              <a:rPr lang="en-US" dirty="0"/>
              <a:t>Click to edit Master title style</a:t>
            </a:r>
            <a:endParaRPr lang="zh-CN" altLang="en-US" dirty="0"/>
          </a:p>
        </p:txBody>
      </p:sp>
      <p:sp>
        <p:nvSpPr>
          <p:cNvPr id="21" name="文本占位符 2"/>
          <p:cNvSpPr>
            <a:spLocks noGrp="1"/>
          </p:cNvSpPr>
          <p:nvPr userDrawn="1">
            <p:ph type="body" idx="1"/>
          </p:nvPr>
        </p:nvSpPr>
        <p:spPr>
          <a:xfrm>
            <a:off x="3623214" y="3248479"/>
            <a:ext cx="5419185" cy="1015623"/>
          </a:xfrm>
        </p:spPr>
        <p:txBody>
          <a:bodyPr anchor="t">
            <a:normAutofit/>
          </a:bodyPr>
          <a:lstStyle>
            <a:lvl1pPr marL="0" indent="0" algn="l">
              <a:buNone/>
              <a:defRPr sz="11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grpSp>
        <p:nvGrpSpPr>
          <p:cNvPr id="5" name="组合 4"/>
          <p:cNvGrpSpPr/>
          <p:nvPr userDrawn="1"/>
        </p:nvGrpSpPr>
        <p:grpSpPr>
          <a:xfrm>
            <a:off x="10032100" y="153966"/>
            <a:ext cx="679261" cy="679261"/>
            <a:chOff x="10032100" y="153966"/>
            <a:chExt cx="679261" cy="679261"/>
          </a:xfrm>
        </p:grpSpPr>
        <p:sp>
          <p:nvSpPr>
            <p:cNvPr id="7" name="椭圆 6"/>
            <p:cNvSpPr/>
            <p:nvPr userDrawn="1"/>
          </p:nvSpPr>
          <p:spPr>
            <a:xfrm>
              <a:off x="10032100" y="153966"/>
              <a:ext cx="679261" cy="679261"/>
            </a:xfrm>
            <a:prstGeom prst="ellipse">
              <a:avLst/>
            </a:prstGeom>
            <a:solidFill>
              <a:srgbClr val="66788C">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145746" y="177163"/>
              <a:ext cx="435751" cy="627489"/>
            </a:xfrm>
            <a:prstGeom prst="rect">
              <a:avLst/>
            </a:prstGeom>
          </p:spPr>
        </p:pic>
      </p:grpSp>
      <p:grpSp>
        <p:nvGrpSpPr>
          <p:cNvPr id="9" name="组合 8"/>
          <p:cNvGrpSpPr/>
          <p:nvPr userDrawn="1"/>
        </p:nvGrpSpPr>
        <p:grpSpPr>
          <a:xfrm>
            <a:off x="10841225" y="134917"/>
            <a:ext cx="679261" cy="777896"/>
            <a:chOff x="10841225" y="134917"/>
            <a:chExt cx="679261" cy="777896"/>
          </a:xfrm>
        </p:grpSpPr>
        <p:sp>
          <p:nvSpPr>
            <p:cNvPr id="10" name="椭圆 9"/>
            <p:cNvSpPr/>
            <p:nvPr userDrawn="1"/>
          </p:nvSpPr>
          <p:spPr>
            <a:xfrm>
              <a:off x="10841225" y="153966"/>
              <a:ext cx="679261" cy="679261"/>
            </a:xfrm>
            <a:prstGeom prst="ellipse">
              <a:avLst/>
            </a:prstGeom>
            <a:solidFill>
              <a:srgbClr val="66788C">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69800" y="134917"/>
              <a:ext cx="622654" cy="777896"/>
            </a:xfrm>
            <a:prstGeom prst="rect">
              <a:avLst/>
            </a:prstGeom>
          </p:spPr>
        </p:pic>
      </p:grpSp>
    </p:spTree>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6489D9C7-5DC6-4263-87FF-7C99F6FB63C3}" type="datetime1">
              <a:rPr lang="zh-CN" altLang="en-US" smtClean="0"/>
              <a:t>2022/12/8</a:t>
            </a:fld>
            <a:endParaRPr lang="zh-CN" altLang="en-US"/>
          </a:p>
        </p:txBody>
      </p:sp>
      <p:sp>
        <p:nvSpPr>
          <p:cNvPr id="4" name="页脚占位符 3"/>
          <p:cNvSpPr>
            <a:spLocks noGrp="1"/>
          </p:cNvSpPr>
          <p:nvPr>
            <p:ph type="ftr" sz="quarter" idx="11"/>
          </p:nvPr>
        </p:nvSpPr>
        <p:spPr/>
        <p:txBody>
          <a:bodyPr/>
          <a:lstStyle/>
          <a:p>
            <a:r>
              <a:rPr lang="en-US" altLang="zh-CN"/>
              <a:t>www.islide.cc</a:t>
            </a:r>
            <a:endParaRPr lang="zh-CN" altLang="en-US" dirty="0"/>
          </a:p>
        </p:txBody>
      </p:sp>
      <p:sp>
        <p:nvSpPr>
          <p:cNvPr id="5" name="灯片编号占位符 4"/>
          <p:cNvSpPr>
            <a:spLocks noGrp="1"/>
          </p:cNvSpPr>
          <p:nvPr>
            <p:ph type="sldNum" sz="quarter" idx="12"/>
          </p:nvPr>
        </p:nvSpPr>
        <p:spPr/>
        <p:txBody>
          <a:bodyPr/>
          <a:lstStyle/>
          <a:p>
            <a:fld id="{5DD3DB80-B894-403A-B48E-6FDC1A72010E}" type="slidenum">
              <a:rPr lang="zh-CN" altLang="en-US" smtClean="0"/>
              <a:t>‹#›</a:t>
            </a:fld>
            <a:endParaRPr lang="zh-CN" altLang="en-US"/>
          </a:p>
        </p:txBody>
      </p:sp>
      <p:sp>
        <p:nvSpPr>
          <p:cNvPr id="24" name="íşḻîdè"/>
          <p:cNvSpPr/>
          <p:nvPr userDrawn="1"/>
        </p:nvSpPr>
        <p:spPr>
          <a:xfrm>
            <a:off x="436729" y="278446"/>
            <a:ext cx="7724632" cy="765663"/>
          </a:xfrm>
          <a:prstGeom prst="roundRect">
            <a:avLst>
              <a:gd name="adj" fmla="val 20564"/>
            </a:avLst>
          </a:prstGeom>
          <a:solidFill>
            <a:srgbClr val="161C2A"/>
          </a:solidFill>
          <a:ln w="12700" cap="rnd" cmpd="sng" algn="ctr">
            <a:noFill/>
            <a:prstDash val="solid"/>
            <a:round/>
          </a:ln>
          <a:effectLst>
            <a:outerShdw blurRad="254000" dist="127000" algn="ctr" rotWithShape="0">
              <a:srgbClr val="FFFFFF">
                <a:lumMod val="65000"/>
                <a:alpha val="20000"/>
              </a:srgbClr>
            </a:outerShdw>
          </a:effectLst>
        </p:spPr>
        <p:txBody>
          <a:bodyPr rot="0" spcFirstLastPara="0" vert="horz" wrap="square" lIns="0" tIns="0" rIns="0" bIns="0" numCol="1" spcCol="0" rtlCol="0" fromWordArt="0" anchor="ctr" anchorCtr="0" forceAA="0" compatLnSpc="1">
            <a:normAutofit/>
          </a:bodyPr>
          <a:lstStyle/>
          <a:p>
            <a:pPr marL="0" marR="0" lvl="0" indent="0" algn="r"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dirty="0">
              <a:ln>
                <a:noFill/>
              </a:ln>
              <a:noFill/>
              <a:effectLst/>
              <a:uLnTx/>
              <a:uFillTx/>
              <a:latin typeface="Arial" panose="020B0604020202090204" pitchFamily="34" charset="0"/>
              <a:ea typeface="微软雅黑" panose="020B0503020204020204" charset="-122"/>
              <a:cs typeface="Arial" panose="020B0604020202090204" pitchFamily="34" charset="0"/>
            </a:endParaRPr>
          </a:p>
        </p:txBody>
      </p:sp>
      <p:sp>
        <p:nvSpPr>
          <p:cNvPr id="28" name="梯形 27"/>
          <p:cNvSpPr/>
          <p:nvPr userDrawn="1"/>
        </p:nvSpPr>
        <p:spPr>
          <a:xfrm flipV="1">
            <a:off x="6810408" y="272944"/>
            <a:ext cx="1255419" cy="115378"/>
          </a:xfrm>
          <a:prstGeom prst="trapezoid">
            <a:avLst>
              <a:gd name="adj" fmla="val 114338"/>
            </a:avLst>
          </a:prstGeom>
          <a:solidFill>
            <a:srgbClr val="01C8C1"/>
          </a:solidFill>
          <a:ln w="12700" cap="rnd" cmpd="sng" algn="ctr">
            <a:noFill/>
            <a:prstDash val="solid"/>
            <a:round/>
          </a:ln>
          <a:effectLst>
            <a:outerShdw blurRad="254000" dist="127000" algn="ctr" rotWithShape="0">
              <a:srgbClr val="FFFFFF">
                <a:lumMod val="65000"/>
                <a:alpha val="20000"/>
              </a:srgbClr>
            </a:outerShdw>
          </a:effectLst>
        </p:spPr>
        <p:txBody>
          <a:bodyPr rot="0" spcFirstLastPara="0" vert="horz" wrap="square" lIns="0" tIns="0" rIns="0" bIns="0" numCol="1" spcCol="0" rtlCol="0" fromWordArt="0" anchor="ctr" anchorCtr="0" forceAA="0" compatLnSpc="1">
            <a:normAutofit fontScale="40000" lnSpcReduction="20000"/>
          </a:bodyPr>
          <a:lstStyle/>
          <a:p>
            <a:pPr algn="r"/>
            <a:endParaRPr lang="zh-CN" altLang="en-US" b="1" kern="0">
              <a:noFill/>
              <a:latin typeface="Arial" panose="020B0604020202090204" pitchFamily="34" charset="0"/>
              <a:ea typeface="微软雅黑" panose="020B0503020204020204" charset="-122"/>
              <a:cs typeface="Arial" panose="020B0604020202090204" pitchFamily="34" charset="0"/>
            </a:endParaRPr>
          </a:p>
        </p:txBody>
      </p:sp>
      <p:sp>
        <p:nvSpPr>
          <p:cNvPr id="29" name="平行四边形 28"/>
          <p:cNvSpPr/>
          <p:nvPr userDrawn="1"/>
        </p:nvSpPr>
        <p:spPr>
          <a:xfrm flipH="1">
            <a:off x="8357867" y="170046"/>
            <a:ext cx="636007" cy="469554"/>
          </a:xfrm>
          <a:prstGeom prst="parallelogram">
            <a:avLst>
              <a:gd name="adj" fmla="val 87515"/>
            </a:avLst>
          </a:prstGeom>
          <a:solidFill>
            <a:srgbClr val="01C8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梯形 24"/>
          <p:cNvSpPr/>
          <p:nvPr userDrawn="1"/>
        </p:nvSpPr>
        <p:spPr>
          <a:xfrm>
            <a:off x="7328848" y="278446"/>
            <a:ext cx="1665027" cy="765663"/>
          </a:xfrm>
          <a:prstGeom prst="trapezoid">
            <a:avLst>
              <a:gd name="adj" fmla="val 82039"/>
            </a:avLst>
          </a:prstGeom>
          <a:solidFill>
            <a:srgbClr val="161C2A"/>
          </a:solidFill>
          <a:ln w="12700" cap="rnd" cmpd="sng" algn="ctr">
            <a:noFill/>
            <a:prstDash val="solid"/>
            <a:round/>
          </a:ln>
          <a:effectLst>
            <a:outerShdw blurRad="254000" dist="127000" algn="ctr" rotWithShape="0">
              <a:srgbClr val="FFFFFF">
                <a:lumMod val="65000"/>
                <a:alpha val="20000"/>
              </a:srgbClr>
            </a:outerShdw>
          </a:effectLst>
        </p:spPr>
        <p:txBody>
          <a:bodyPr rot="0" spcFirstLastPara="0" vert="horz" wrap="square" lIns="0" tIns="0" rIns="0" bIns="0" numCol="1" spcCol="0" rtlCol="0" fromWordArt="0" anchor="ctr" anchorCtr="0" forceAA="0" compatLnSpc="1">
            <a:normAutofit/>
          </a:bodyPr>
          <a:lstStyle/>
          <a:p>
            <a:pPr algn="r"/>
            <a:endParaRPr lang="zh-CN" altLang="en-US" b="1" kern="0">
              <a:noFill/>
              <a:latin typeface="Arial" panose="020B0604020202090204" pitchFamily="34" charset="0"/>
              <a:ea typeface="微软雅黑" panose="020B0503020204020204" charset="-122"/>
              <a:cs typeface="Arial" panose="020B0604020202090204" pitchFamily="34" charset="0"/>
            </a:endParaRPr>
          </a:p>
        </p:txBody>
      </p:sp>
      <p:sp>
        <p:nvSpPr>
          <p:cNvPr id="30" name="平行四边形 29"/>
          <p:cNvSpPr/>
          <p:nvPr userDrawn="1"/>
        </p:nvSpPr>
        <p:spPr>
          <a:xfrm flipH="1">
            <a:off x="8538898" y="827988"/>
            <a:ext cx="388010" cy="286462"/>
          </a:xfrm>
          <a:prstGeom prst="parallelogram">
            <a:avLst>
              <a:gd name="adj" fmla="val 87515"/>
            </a:avLst>
          </a:prstGeom>
          <a:solidFill>
            <a:srgbClr val="01C8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框 25"/>
          <p:cNvSpPr txBox="1"/>
          <p:nvPr userDrawn="1"/>
        </p:nvSpPr>
        <p:spPr>
          <a:xfrm>
            <a:off x="753904" y="372246"/>
            <a:ext cx="814070" cy="492125"/>
          </a:xfrm>
          <a:prstGeom prst="rect">
            <a:avLst/>
          </a:prstGeom>
          <a:noFill/>
        </p:spPr>
        <p:txBody>
          <a:bodyPr wrap="none" lIns="0" tIns="0" rIns="0" bIns="0" rtlCol="0">
            <a:spAutoFit/>
          </a:bodyPr>
          <a:lstStyle/>
          <a:p>
            <a:r>
              <a:rPr lang="zh-CN" altLang="en-US" sz="3200" b="1" dirty="0">
                <a:solidFill>
                  <a:srgbClr val="2CCDC7"/>
                </a:solidFill>
              </a:rPr>
              <a:t>标题</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末尾幻灯片">
    <p:spTree>
      <p:nvGrpSpPr>
        <p:cNvPr id="1" name=""/>
        <p:cNvGrpSpPr/>
        <p:nvPr/>
      </p:nvGrpSpPr>
      <p:grpSpPr>
        <a:xfrm>
          <a:off x="0" y="0"/>
          <a:ext cx="0" cy="0"/>
          <a:chOff x="0" y="0"/>
          <a:chExt cx="0" cy="0"/>
        </a:xfrm>
      </p:grpSpPr>
      <p:sp>
        <p:nvSpPr>
          <p:cNvPr id="37" name="矩形: 圆角 36"/>
          <p:cNvSpPr/>
          <p:nvPr userDrawn="1"/>
        </p:nvSpPr>
        <p:spPr>
          <a:xfrm>
            <a:off x="0" y="-32945"/>
            <a:ext cx="12192000" cy="6890945"/>
          </a:xfrm>
          <a:prstGeom prst="roundRect">
            <a:avLst>
              <a:gd name="adj" fmla="val 0"/>
            </a:avLst>
          </a:prstGeom>
          <a:gradFill>
            <a:gsLst>
              <a:gs pos="0">
                <a:srgbClr val="272F32"/>
              </a:gs>
              <a:gs pos="53000">
                <a:srgbClr val="282F30"/>
              </a:gs>
              <a:gs pos="100000">
                <a:srgbClr val="54646C"/>
              </a:gs>
            </a:gsLst>
            <a:lin ang="14400000" scaled="0"/>
          </a:gradFill>
          <a:ln w="12700" cap="rnd" cmpd="sng" algn="ctr">
            <a:noFill/>
            <a:prstDash val="solid"/>
            <a:round/>
          </a:ln>
          <a:effectLst>
            <a:outerShdw blurRad="254000" dist="127000" algn="ctr" rotWithShape="0">
              <a:srgbClr val="01857C">
                <a:alpha val="20000"/>
              </a:srgbClr>
            </a:outerShdw>
          </a:effectLst>
        </p:spPr>
        <p:txBody>
          <a:bodyPr rot="0" spcFirstLastPara="0" vert="horz" wrap="square" lIns="0" tIns="0" rIns="0" bIns="0" numCol="1" spcCol="0" rtlCol="0" fromWordArt="0" anchor="ctr" anchorCtr="0" forceAA="0" compatLnSpc="1">
            <a:normAutofit/>
          </a:bodyPr>
          <a:lstStyle/>
          <a:p>
            <a:pPr algn="r"/>
            <a:endParaRPr lang="zh-CN" altLang="en-US" b="1" kern="0" dirty="0">
              <a:noFill/>
              <a:latin typeface="Arial" panose="020B0604020202090204" pitchFamily="34" charset="0"/>
              <a:ea typeface="微软雅黑" panose="020B0503020204020204" charset="-122"/>
              <a:cs typeface="Arial" panose="020B0604020202090204" pitchFamily="34" charset="0"/>
            </a:endParaRPr>
          </a:p>
        </p:txBody>
      </p:sp>
      <p:grpSp>
        <p:nvGrpSpPr>
          <p:cNvPr id="14" name="组合 13"/>
          <p:cNvGrpSpPr/>
          <p:nvPr userDrawn="1"/>
        </p:nvGrpSpPr>
        <p:grpSpPr>
          <a:xfrm>
            <a:off x="0" y="735981"/>
            <a:ext cx="10578954" cy="6123144"/>
            <a:chOff x="-942" y="-1080061"/>
            <a:chExt cx="13717917" cy="7939991"/>
          </a:xfrm>
        </p:grpSpPr>
        <p:sp>
          <p:nvSpPr>
            <p:cNvPr id="25" name="Freeform 5"/>
            <p:cNvSpPr/>
            <p:nvPr userDrawn="1"/>
          </p:nvSpPr>
          <p:spPr bwMode="auto">
            <a:xfrm>
              <a:off x="3176" y="1143000"/>
              <a:ext cx="7939088" cy="5713413"/>
            </a:xfrm>
            <a:custGeom>
              <a:avLst/>
              <a:gdLst>
                <a:gd name="T0" fmla="*/ 3533 w 5001"/>
                <a:gd name="T1" fmla="*/ 712 h 3599"/>
                <a:gd name="T2" fmla="*/ 2821 w 5001"/>
                <a:gd name="T3" fmla="*/ 0 h 3599"/>
                <a:gd name="T4" fmla="*/ 0 w 5001"/>
                <a:gd name="T5" fmla="*/ 2326 h 3599"/>
                <a:gd name="T6" fmla="*/ 0 w 5001"/>
                <a:gd name="T7" fmla="*/ 3599 h 3599"/>
                <a:gd name="T8" fmla="*/ 5001 w 5001"/>
                <a:gd name="T9" fmla="*/ 3599 h 3599"/>
                <a:gd name="T10" fmla="*/ 2719 w 5001"/>
                <a:gd name="T11" fmla="*/ 2405 h 3599"/>
                <a:gd name="T12" fmla="*/ 4263 w 5001"/>
                <a:gd name="T13" fmla="*/ 1455 h 3599"/>
                <a:gd name="T14" fmla="*/ 3533 w 5001"/>
                <a:gd name="T15" fmla="*/ 712 h 35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01" h="3599">
                  <a:moveTo>
                    <a:pt x="3533" y="712"/>
                  </a:moveTo>
                  <a:lnTo>
                    <a:pt x="2821" y="0"/>
                  </a:lnTo>
                  <a:lnTo>
                    <a:pt x="0" y="2326"/>
                  </a:lnTo>
                  <a:lnTo>
                    <a:pt x="0" y="3599"/>
                  </a:lnTo>
                  <a:lnTo>
                    <a:pt x="5001" y="3599"/>
                  </a:lnTo>
                  <a:lnTo>
                    <a:pt x="2719" y="2405"/>
                  </a:lnTo>
                  <a:lnTo>
                    <a:pt x="4263" y="1455"/>
                  </a:lnTo>
                  <a:lnTo>
                    <a:pt x="3533" y="712"/>
                  </a:lnTo>
                  <a:close/>
                </a:path>
              </a:pathLst>
            </a:custGeom>
            <a:blipFill>
              <a:blip r:embed="rId2">
                <a:duotone>
                  <a:prstClr val="black"/>
                  <a:schemeClr val="accent4">
                    <a:tint val="45000"/>
                    <a:satMod val="400000"/>
                  </a:schemeClr>
                </a:duotone>
                <a:extLst>
                  <a:ext uri="{BEBA8EAE-BF5A-486C-A8C5-ECC9F3942E4B}">
                    <a14:imgProps xmlns:a14="http://schemas.microsoft.com/office/drawing/2010/main">
                      <a14:imgLayer r:embed="rId3">
                        <a14:imgEffect>
                          <a14:brightnessContrast bright="-40000" contrast="-40000"/>
                        </a14:imgEffect>
                        <a14:imgEffect>
                          <a14:sharpenSoften amount="-50000"/>
                        </a14:imgEffect>
                      </a14:imgLayer>
                    </a14:imgProps>
                  </a:ext>
                </a:extLst>
              </a:blip>
              <a:srcRect/>
              <a:stretch>
                <a:fillRect l="-37420" r="29428"/>
              </a:stretch>
            </a:bli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p>
          </p:txBody>
        </p:sp>
        <p:sp>
          <p:nvSpPr>
            <p:cNvPr id="26" name="Freeform 6"/>
            <p:cNvSpPr/>
            <p:nvPr userDrawn="1"/>
          </p:nvSpPr>
          <p:spPr bwMode="auto">
            <a:xfrm>
              <a:off x="3176" y="-1588"/>
              <a:ext cx="3348038" cy="5622925"/>
            </a:xfrm>
            <a:custGeom>
              <a:avLst/>
              <a:gdLst>
                <a:gd name="T0" fmla="*/ 0 w 2109"/>
                <a:gd name="T1" fmla="*/ 3542 h 3542"/>
                <a:gd name="T2" fmla="*/ 2109 w 2109"/>
                <a:gd name="T3" fmla="*/ 1433 h 3542"/>
                <a:gd name="T4" fmla="*/ 677 w 2109"/>
                <a:gd name="T5" fmla="*/ 0 h 3542"/>
                <a:gd name="T6" fmla="*/ 0 w 2109"/>
                <a:gd name="T7" fmla="*/ 0 h 3542"/>
                <a:gd name="T8" fmla="*/ 0 w 2109"/>
                <a:gd name="T9" fmla="*/ 3542 h 3542"/>
              </a:gdLst>
              <a:ahLst/>
              <a:cxnLst>
                <a:cxn ang="0">
                  <a:pos x="T0" y="T1"/>
                </a:cxn>
                <a:cxn ang="0">
                  <a:pos x="T2" y="T3"/>
                </a:cxn>
                <a:cxn ang="0">
                  <a:pos x="T4" y="T5"/>
                </a:cxn>
                <a:cxn ang="0">
                  <a:pos x="T6" y="T7"/>
                </a:cxn>
                <a:cxn ang="0">
                  <a:pos x="T8" y="T9"/>
                </a:cxn>
              </a:cxnLst>
              <a:rect l="0" t="0" r="r" b="b"/>
              <a:pathLst>
                <a:path w="2109" h="3542">
                  <a:moveTo>
                    <a:pt x="0" y="3542"/>
                  </a:moveTo>
                  <a:lnTo>
                    <a:pt x="2109" y="1433"/>
                  </a:lnTo>
                  <a:lnTo>
                    <a:pt x="677" y="0"/>
                  </a:lnTo>
                  <a:lnTo>
                    <a:pt x="0" y="0"/>
                  </a:lnTo>
                  <a:lnTo>
                    <a:pt x="0" y="3542"/>
                  </a:lnTo>
                  <a:close/>
                </a:path>
              </a:pathLst>
            </a:custGeom>
            <a:solidFill>
              <a:schemeClr val="accent1"/>
            </a:solidFill>
            <a:ln>
              <a:noFill/>
            </a:ln>
            <a:effectLst/>
          </p:spPr>
          <p:txBody>
            <a:bodyPr vert="horz" wrap="square" lIns="91440" tIns="45720" rIns="91440" bIns="45720" numCol="1" anchor="t" anchorCtr="0" compatLnSpc="1"/>
            <a:lstStyle/>
            <a:p>
              <a:endParaRPr lang="zh-CN" altLang="en-US" dirty="0"/>
            </a:p>
          </p:txBody>
        </p:sp>
        <p:sp>
          <p:nvSpPr>
            <p:cNvPr id="27" name="Freeform 7"/>
            <p:cNvSpPr/>
            <p:nvPr userDrawn="1"/>
          </p:nvSpPr>
          <p:spPr bwMode="auto">
            <a:xfrm>
              <a:off x="2208213" y="12700"/>
              <a:ext cx="2260600" cy="2260600"/>
            </a:xfrm>
            <a:custGeom>
              <a:avLst/>
              <a:gdLst>
                <a:gd name="T0" fmla="*/ 712 w 1424"/>
                <a:gd name="T1" fmla="*/ 1424 h 1424"/>
                <a:gd name="T2" fmla="*/ 0 w 1424"/>
                <a:gd name="T3" fmla="*/ 712 h 1424"/>
                <a:gd name="T4" fmla="*/ 712 w 1424"/>
                <a:gd name="T5" fmla="*/ 0 h 1424"/>
                <a:gd name="T6" fmla="*/ 1424 w 1424"/>
                <a:gd name="T7" fmla="*/ 712 h 1424"/>
                <a:gd name="T8" fmla="*/ 712 w 1424"/>
                <a:gd name="T9" fmla="*/ 1424 h 1424"/>
              </a:gdLst>
              <a:ahLst/>
              <a:cxnLst>
                <a:cxn ang="0">
                  <a:pos x="T0" y="T1"/>
                </a:cxn>
                <a:cxn ang="0">
                  <a:pos x="T2" y="T3"/>
                </a:cxn>
                <a:cxn ang="0">
                  <a:pos x="T4" y="T5"/>
                </a:cxn>
                <a:cxn ang="0">
                  <a:pos x="T6" y="T7"/>
                </a:cxn>
                <a:cxn ang="0">
                  <a:pos x="T8" y="T9"/>
                </a:cxn>
              </a:cxnLst>
              <a:rect l="0" t="0" r="r" b="b"/>
              <a:pathLst>
                <a:path w="1424" h="1424">
                  <a:moveTo>
                    <a:pt x="712" y="1424"/>
                  </a:moveTo>
                  <a:lnTo>
                    <a:pt x="0" y="712"/>
                  </a:lnTo>
                  <a:lnTo>
                    <a:pt x="712" y="0"/>
                  </a:lnTo>
                  <a:lnTo>
                    <a:pt x="1424" y="712"/>
                  </a:lnTo>
                  <a:lnTo>
                    <a:pt x="712" y="1424"/>
                  </a:lnTo>
                  <a:close/>
                </a:path>
              </a:pathLst>
            </a:custGeom>
            <a:solidFill>
              <a:schemeClr val="accent1">
                <a:lumMod val="60000"/>
                <a:lumOff val="40000"/>
              </a:schemeClr>
            </a:solidFill>
            <a:ln>
              <a:noFill/>
            </a:ln>
            <a:effectLst/>
          </p:spPr>
          <p:txBody>
            <a:bodyPr vert="horz" wrap="square" lIns="91440" tIns="45720" rIns="91440" bIns="45720" numCol="1" anchor="t" anchorCtr="0" compatLnSpc="1"/>
            <a:lstStyle/>
            <a:p>
              <a:endParaRPr lang="zh-CN" altLang="en-US"/>
            </a:p>
          </p:txBody>
        </p:sp>
        <p:sp>
          <p:nvSpPr>
            <p:cNvPr id="28" name="Freeform 8"/>
            <p:cNvSpPr/>
            <p:nvPr userDrawn="1"/>
          </p:nvSpPr>
          <p:spPr bwMode="auto">
            <a:xfrm>
              <a:off x="3289473" y="1141413"/>
              <a:ext cx="1193802" cy="2311400"/>
            </a:xfrm>
            <a:custGeom>
              <a:avLst/>
              <a:gdLst>
                <a:gd name="T0" fmla="*/ 740 w 740"/>
                <a:gd name="T1" fmla="*/ 1479 h 1479"/>
                <a:gd name="T2" fmla="*/ 0 w 740"/>
                <a:gd name="T3" fmla="*/ 739 h 1479"/>
                <a:gd name="T4" fmla="*/ 740 w 740"/>
                <a:gd name="T5" fmla="*/ 0 h 1479"/>
                <a:gd name="T6" fmla="*/ 740 w 740"/>
                <a:gd name="T7" fmla="*/ 1479 h 1479"/>
              </a:gdLst>
              <a:ahLst/>
              <a:cxnLst>
                <a:cxn ang="0">
                  <a:pos x="T0" y="T1"/>
                </a:cxn>
                <a:cxn ang="0">
                  <a:pos x="T2" y="T3"/>
                </a:cxn>
                <a:cxn ang="0">
                  <a:pos x="T4" y="T5"/>
                </a:cxn>
                <a:cxn ang="0">
                  <a:pos x="T6" y="T7"/>
                </a:cxn>
              </a:cxnLst>
              <a:rect l="0" t="0" r="r" b="b"/>
              <a:pathLst>
                <a:path w="740" h="1479">
                  <a:moveTo>
                    <a:pt x="740" y="1479"/>
                  </a:moveTo>
                  <a:lnTo>
                    <a:pt x="0" y="739"/>
                  </a:lnTo>
                  <a:lnTo>
                    <a:pt x="740" y="0"/>
                  </a:lnTo>
                  <a:lnTo>
                    <a:pt x="740" y="1479"/>
                  </a:lnTo>
                  <a:close/>
                </a:path>
              </a:pathLst>
            </a:custGeom>
            <a:solidFill>
              <a:schemeClr val="accent2"/>
            </a:solidFill>
            <a:ln>
              <a:noFill/>
            </a:ln>
            <a:effectLst/>
          </p:spPr>
          <p:txBody>
            <a:bodyPr vert="horz" wrap="square" lIns="91440" tIns="45720" rIns="91440" bIns="45720" numCol="1" anchor="t" anchorCtr="0" compatLnSpc="1"/>
            <a:lstStyle/>
            <a:p>
              <a:endParaRPr lang="zh-CN" altLang="en-US"/>
            </a:p>
          </p:txBody>
        </p:sp>
        <p:sp>
          <p:nvSpPr>
            <p:cNvPr id="29" name="Freeform 9"/>
            <p:cNvSpPr/>
            <p:nvPr userDrawn="1"/>
          </p:nvSpPr>
          <p:spPr bwMode="auto">
            <a:xfrm>
              <a:off x="4442558" y="3452812"/>
              <a:ext cx="2333625" cy="1166813"/>
            </a:xfrm>
            <a:custGeom>
              <a:avLst/>
              <a:gdLst>
                <a:gd name="T0" fmla="*/ 1470 w 1470"/>
                <a:gd name="T1" fmla="*/ 0 h 735"/>
                <a:gd name="T2" fmla="*/ 735 w 1470"/>
                <a:gd name="T3" fmla="*/ 735 h 735"/>
                <a:gd name="T4" fmla="*/ 0 w 1470"/>
                <a:gd name="T5" fmla="*/ 0 h 735"/>
                <a:gd name="T6" fmla="*/ 1470 w 1470"/>
                <a:gd name="T7" fmla="*/ 0 h 735"/>
              </a:gdLst>
              <a:ahLst/>
              <a:cxnLst>
                <a:cxn ang="0">
                  <a:pos x="T0" y="T1"/>
                </a:cxn>
                <a:cxn ang="0">
                  <a:pos x="T2" y="T3"/>
                </a:cxn>
                <a:cxn ang="0">
                  <a:pos x="T4" y="T5"/>
                </a:cxn>
                <a:cxn ang="0">
                  <a:pos x="T6" y="T7"/>
                </a:cxn>
              </a:cxnLst>
              <a:rect l="0" t="0" r="r" b="b"/>
              <a:pathLst>
                <a:path w="1470" h="735">
                  <a:moveTo>
                    <a:pt x="1470" y="0"/>
                  </a:moveTo>
                  <a:lnTo>
                    <a:pt x="735" y="735"/>
                  </a:lnTo>
                  <a:lnTo>
                    <a:pt x="0" y="0"/>
                  </a:lnTo>
                  <a:lnTo>
                    <a:pt x="1470" y="0"/>
                  </a:lnTo>
                  <a:close/>
                </a:path>
              </a:pathLst>
            </a:custGeom>
            <a:solidFill>
              <a:schemeClr val="accent2">
                <a:lumMod val="75000"/>
              </a:schemeClr>
            </a:solidFill>
            <a:ln>
              <a:noFill/>
            </a:ln>
            <a:effectLst/>
          </p:spPr>
          <p:txBody>
            <a:bodyPr vert="horz" wrap="square" lIns="91440" tIns="45720" rIns="91440" bIns="45720" numCol="1" anchor="t" anchorCtr="0" compatLnSpc="1"/>
            <a:lstStyle/>
            <a:p>
              <a:endParaRPr lang="zh-CN" altLang="en-US"/>
            </a:p>
          </p:txBody>
        </p:sp>
        <p:sp>
          <p:nvSpPr>
            <p:cNvPr id="30" name="Freeform 10"/>
            <p:cNvSpPr/>
            <p:nvPr userDrawn="1"/>
          </p:nvSpPr>
          <p:spPr bwMode="auto">
            <a:xfrm>
              <a:off x="3289473" y="3452812"/>
              <a:ext cx="2332038" cy="1166813"/>
            </a:xfrm>
            <a:custGeom>
              <a:avLst/>
              <a:gdLst>
                <a:gd name="T0" fmla="*/ 0 w 1469"/>
                <a:gd name="T1" fmla="*/ 735 h 735"/>
                <a:gd name="T2" fmla="*/ 734 w 1469"/>
                <a:gd name="T3" fmla="*/ 0 h 735"/>
                <a:gd name="T4" fmla="*/ 1469 w 1469"/>
                <a:gd name="T5" fmla="*/ 735 h 735"/>
                <a:gd name="T6" fmla="*/ 0 w 1469"/>
                <a:gd name="T7" fmla="*/ 735 h 735"/>
              </a:gdLst>
              <a:ahLst/>
              <a:cxnLst>
                <a:cxn ang="0">
                  <a:pos x="T0" y="T1"/>
                </a:cxn>
                <a:cxn ang="0">
                  <a:pos x="T2" y="T3"/>
                </a:cxn>
                <a:cxn ang="0">
                  <a:pos x="T4" y="T5"/>
                </a:cxn>
                <a:cxn ang="0">
                  <a:pos x="T6" y="T7"/>
                </a:cxn>
              </a:cxnLst>
              <a:rect l="0" t="0" r="r" b="b"/>
              <a:pathLst>
                <a:path w="1469" h="735">
                  <a:moveTo>
                    <a:pt x="0" y="735"/>
                  </a:moveTo>
                  <a:lnTo>
                    <a:pt x="734" y="0"/>
                  </a:lnTo>
                  <a:lnTo>
                    <a:pt x="1469" y="735"/>
                  </a:lnTo>
                  <a:lnTo>
                    <a:pt x="0" y="735"/>
                  </a:lnTo>
                  <a:close/>
                </a:path>
              </a:pathLst>
            </a:custGeom>
            <a:solidFill>
              <a:schemeClr val="accent3">
                <a:lumMod val="60000"/>
                <a:lumOff val="40000"/>
              </a:schemeClr>
            </a:solidFill>
            <a:ln>
              <a:noFill/>
            </a:ln>
            <a:effectLst/>
          </p:spPr>
          <p:txBody>
            <a:bodyPr vert="horz" wrap="square" lIns="91440" tIns="45720" rIns="91440" bIns="45720" numCol="1" anchor="t" anchorCtr="0" compatLnSpc="1"/>
            <a:lstStyle/>
            <a:p>
              <a:endParaRPr lang="zh-CN" altLang="en-US"/>
            </a:p>
          </p:txBody>
        </p:sp>
        <p:sp>
          <p:nvSpPr>
            <p:cNvPr id="31" name="Freeform 11"/>
            <p:cNvSpPr/>
            <p:nvPr userDrawn="1"/>
          </p:nvSpPr>
          <p:spPr bwMode="auto">
            <a:xfrm>
              <a:off x="3289473" y="4618038"/>
              <a:ext cx="2332038" cy="1168400"/>
            </a:xfrm>
            <a:custGeom>
              <a:avLst/>
              <a:gdLst>
                <a:gd name="T0" fmla="*/ 0 w 1469"/>
                <a:gd name="T1" fmla="*/ 0 h 736"/>
                <a:gd name="T2" fmla="*/ 734 w 1469"/>
                <a:gd name="T3" fmla="*/ 736 h 736"/>
                <a:gd name="T4" fmla="*/ 1469 w 1469"/>
                <a:gd name="T5" fmla="*/ 0 h 736"/>
                <a:gd name="T6" fmla="*/ 0 w 1469"/>
                <a:gd name="T7" fmla="*/ 0 h 736"/>
              </a:gdLst>
              <a:ahLst/>
              <a:cxnLst>
                <a:cxn ang="0">
                  <a:pos x="T0" y="T1"/>
                </a:cxn>
                <a:cxn ang="0">
                  <a:pos x="T2" y="T3"/>
                </a:cxn>
                <a:cxn ang="0">
                  <a:pos x="T4" y="T5"/>
                </a:cxn>
                <a:cxn ang="0">
                  <a:pos x="T6" y="T7"/>
                </a:cxn>
              </a:cxnLst>
              <a:rect l="0" t="0" r="r" b="b"/>
              <a:pathLst>
                <a:path w="1469" h="736">
                  <a:moveTo>
                    <a:pt x="0" y="0"/>
                  </a:moveTo>
                  <a:lnTo>
                    <a:pt x="734" y="736"/>
                  </a:lnTo>
                  <a:lnTo>
                    <a:pt x="1469" y="0"/>
                  </a:lnTo>
                  <a:lnTo>
                    <a:pt x="0" y="0"/>
                  </a:lnTo>
                  <a:close/>
                </a:path>
              </a:pathLst>
            </a:custGeom>
            <a:solidFill>
              <a:schemeClr val="accent3">
                <a:lumMod val="75000"/>
              </a:schemeClr>
            </a:solidFill>
            <a:ln>
              <a:noFill/>
            </a:ln>
            <a:effectLst/>
          </p:spPr>
          <p:txBody>
            <a:bodyPr vert="horz" wrap="square" lIns="91440" tIns="45720" rIns="91440" bIns="45720" numCol="1" anchor="t" anchorCtr="0" compatLnSpc="1"/>
            <a:lstStyle/>
            <a:p>
              <a:endParaRPr lang="zh-CN" altLang="en-US"/>
            </a:p>
          </p:txBody>
        </p:sp>
        <p:sp>
          <p:nvSpPr>
            <p:cNvPr id="32" name="Freeform 12"/>
            <p:cNvSpPr/>
            <p:nvPr userDrawn="1"/>
          </p:nvSpPr>
          <p:spPr bwMode="auto">
            <a:xfrm>
              <a:off x="4442558" y="5786438"/>
              <a:ext cx="7124485" cy="1069975"/>
            </a:xfrm>
            <a:custGeom>
              <a:avLst/>
              <a:gdLst>
                <a:gd name="T0" fmla="*/ 4133 w 4133"/>
                <a:gd name="T1" fmla="*/ 0 h 674"/>
                <a:gd name="T2" fmla="*/ 0 w 4133"/>
                <a:gd name="T3" fmla="*/ 0 h 674"/>
                <a:gd name="T4" fmla="*/ 674 w 4133"/>
                <a:gd name="T5" fmla="*/ 674 h 674"/>
                <a:gd name="T6" fmla="*/ 4133 w 4133"/>
                <a:gd name="T7" fmla="*/ 674 h 674"/>
                <a:gd name="T8" fmla="*/ 4133 w 4133"/>
                <a:gd name="T9" fmla="*/ 0 h 674"/>
              </a:gdLst>
              <a:ahLst/>
              <a:cxnLst>
                <a:cxn ang="0">
                  <a:pos x="T0" y="T1"/>
                </a:cxn>
                <a:cxn ang="0">
                  <a:pos x="T2" y="T3"/>
                </a:cxn>
                <a:cxn ang="0">
                  <a:pos x="T4" y="T5"/>
                </a:cxn>
                <a:cxn ang="0">
                  <a:pos x="T6" y="T7"/>
                </a:cxn>
                <a:cxn ang="0">
                  <a:pos x="T8" y="T9"/>
                </a:cxn>
              </a:cxnLst>
              <a:rect l="0" t="0" r="r" b="b"/>
              <a:pathLst>
                <a:path w="4133" h="674">
                  <a:moveTo>
                    <a:pt x="4133" y="0"/>
                  </a:moveTo>
                  <a:lnTo>
                    <a:pt x="0" y="0"/>
                  </a:lnTo>
                  <a:lnTo>
                    <a:pt x="674" y="674"/>
                  </a:lnTo>
                  <a:lnTo>
                    <a:pt x="4133" y="674"/>
                  </a:lnTo>
                  <a:lnTo>
                    <a:pt x="4133" y="0"/>
                  </a:lnTo>
                  <a:close/>
                </a:path>
              </a:pathLst>
            </a:custGeom>
            <a:solidFill>
              <a:schemeClr val="accent4"/>
            </a:solidFill>
            <a:ln>
              <a:noFill/>
            </a:ln>
            <a:effectLst/>
          </p:spPr>
          <p:txBody>
            <a:bodyPr vert="horz" wrap="square" lIns="91440" tIns="45720" rIns="91440" bIns="45720" numCol="1" anchor="t" anchorCtr="0" compatLnSpc="1"/>
            <a:lstStyle/>
            <a:p>
              <a:endParaRPr lang="zh-CN" altLang="en-US" dirty="0"/>
            </a:p>
          </p:txBody>
        </p:sp>
        <p:sp>
          <p:nvSpPr>
            <p:cNvPr id="33" name="Freeform 13"/>
            <p:cNvSpPr/>
            <p:nvPr userDrawn="1"/>
          </p:nvSpPr>
          <p:spPr bwMode="auto">
            <a:xfrm>
              <a:off x="4442558" y="4618038"/>
              <a:ext cx="2333625" cy="1166813"/>
            </a:xfrm>
            <a:custGeom>
              <a:avLst/>
              <a:gdLst>
                <a:gd name="T0" fmla="*/ 1470 w 1470"/>
                <a:gd name="T1" fmla="*/ 735 h 735"/>
                <a:gd name="T2" fmla="*/ 735 w 1470"/>
                <a:gd name="T3" fmla="*/ 0 h 735"/>
                <a:gd name="T4" fmla="*/ 0 w 1470"/>
                <a:gd name="T5" fmla="*/ 735 h 735"/>
                <a:gd name="T6" fmla="*/ 1470 w 1470"/>
                <a:gd name="T7" fmla="*/ 735 h 735"/>
              </a:gdLst>
              <a:ahLst/>
              <a:cxnLst>
                <a:cxn ang="0">
                  <a:pos x="T0" y="T1"/>
                </a:cxn>
                <a:cxn ang="0">
                  <a:pos x="T2" y="T3"/>
                </a:cxn>
                <a:cxn ang="0">
                  <a:pos x="T4" y="T5"/>
                </a:cxn>
                <a:cxn ang="0">
                  <a:pos x="T6" y="T7"/>
                </a:cxn>
              </a:cxnLst>
              <a:rect l="0" t="0" r="r" b="b"/>
              <a:pathLst>
                <a:path w="1470" h="735">
                  <a:moveTo>
                    <a:pt x="1470" y="735"/>
                  </a:moveTo>
                  <a:lnTo>
                    <a:pt x="735" y="0"/>
                  </a:lnTo>
                  <a:lnTo>
                    <a:pt x="0" y="735"/>
                  </a:lnTo>
                  <a:lnTo>
                    <a:pt x="1470" y="735"/>
                  </a:lnTo>
                  <a:close/>
                </a:path>
              </a:pathLst>
            </a:custGeom>
            <a:solidFill>
              <a:schemeClr val="accent4">
                <a:lumMod val="75000"/>
              </a:schemeClr>
            </a:solidFill>
            <a:ln>
              <a:noFill/>
            </a:ln>
            <a:effectLst/>
          </p:spPr>
          <p:txBody>
            <a:bodyPr vert="horz" wrap="square" lIns="91440" tIns="45720" rIns="91440" bIns="45720" numCol="1" anchor="t" anchorCtr="0" compatLnSpc="1"/>
            <a:lstStyle/>
            <a:p>
              <a:endParaRPr lang="zh-CN" altLang="en-US"/>
            </a:p>
          </p:txBody>
        </p:sp>
        <p:sp>
          <p:nvSpPr>
            <p:cNvPr id="34" name="Freeform 8"/>
            <p:cNvSpPr/>
            <p:nvPr userDrawn="1"/>
          </p:nvSpPr>
          <p:spPr bwMode="auto">
            <a:xfrm rot="10800000">
              <a:off x="-942" y="-1080061"/>
              <a:ext cx="1193802" cy="2385897"/>
            </a:xfrm>
            <a:custGeom>
              <a:avLst/>
              <a:gdLst>
                <a:gd name="T0" fmla="*/ 740 w 740"/>
                <a:gd name="T1" fmla="*/ 1479 h 1479"/>
                <a:gd name="T2" fmla="*/ 0 w 740"/>
                <a:gd name="T3" fmla="*/ 739 h 1479"/>
                <a:gd name="T4" fmla="*/ 740 w 740"/>
                <a:gd name="T5" fmla="*/ 0 h 1479"/>
                <a:gd name="T6" fmla="*/ 740 w 740"/>
                <a:gd name="T7" fmla="*/ 1479 h 1479"/>
              </a:gdLst>
              <a:ahLst/>
              <a:cxnLst>
                <a:cxn ang="0">
                  <a:pos x="T0" y="T1"/>
                </a:cxn>
                <a:cxn ang="0">
                  <a:pos x="T2" y="T3"/>
                </a:cxn>
                <a:cxn ang="0">
                  <a:pos x="T4" y="T5"/>
                </a:cxn>
                <a:cxn ang="0">
                  <a:pos x="T6" y="T7"/>
                </a:cxn>
              </a:cxnLst>
              <a:rect l="0" t="0" r="r" b="b"/>
              <a:pathLst>
                <a:path w="740" h="1479">
                  <a:moveTo>
                    <a:pt x="740" y="1479"/>
                  </a:moveTo>
                  <a:lnTo>
                    <a:pt x="0" y="739"/>
                  </a:lnTo>
                  <a:lnTo>
                    <a:pt x="740" y="0"/>
                  </a:lnTo>
                  <a:lnTo>
                    <a:pt x="740" y="1479"/>
                  </a:lnTo>
                  <a:close/>
                </a:path>
              </a:pathLst>
            </a:custGeom>
            <a:solidFill>
              <a:schemeClr val="accent2"/>
            </a:solidFill>
            <a:ln>
              <a:noFill/>
            </a:ln>
            <a:effectLst/>
          </p:spPr>
          <p:txBody>
            <a:bodyPr vert="horz" wrap="square" lIns="91440" tIns="45720" rIns="91440" bIns="45720" numCol="1" anchor="t" anchorCtr="0" compatLnSpc="1"/>
            <a:lstStyle/>
            <a:p>
              <a:endParaRPr lang="zh-CN" altLang="en-US"/>
            </a:p>
          </p:txBody>
        </p:sp>
        <p:sp>
          <p:nvSpPr>
            <p:cNvPr id="35" name="Freeform 11"/>
            <p:cNvSpPr/>
            <p:nvPr userDrawn="1"/>
          </p:nvSpPr>
          <p:spPr bwMode="auto">
            <a:xfrm>
              <a:off x="10230264" y="5786438"/>
              <a:ext cx="2332038" cy="1073492"/>
            </a:xfrm>
            <a:custGeom>
              <a:avLst/>
              <a:gdLst>
                <a:gd name="T0" fmla="*/ 0 w 1469"/>
                <a:gd name="T1" fmla="*/ 0 h 736"/>
                <a:gd name="T2" fmla="*/ 734 w 1469"/>
                <a:gd name="T3" fmla="*/ 736 h 736"/>
                <a:gd name="T4" fmla="*/ 1469 w 1469"/>
                <a:gd name="T5" fmla="*/ 0 h 736"/>
                <a:gd name="T6" fmla="*/ 0 w 1469"/>
                <a:gd name="T7" fmla="*/ 0 h 736"/>
              </a:gdLst>
              <a:ahLst/>
              <a:cxnLst>
                <a:cxn ang="0">
                  <a:pos x="T0" y="T1"/>
                </a:cxn>
                <a:cxn ang="0">
                  <a:pos x="T2" y="T3"/>
                </a:cxn>
                <a:cxn ang="0">
                  <a:pos x="T4" y="T5"/>
                </a:cxn>
                <a:cxn ang="0">
                  <a:pos x="T6" y="T7"/>
                </a:cxn>
              </a:cxnLst>
              <a:rect l="0" t="0" r="r" b="b"/>
              <a:pathLst>
                <a:path w="1469" h="736">
                  <a:moveTo>
                    <a:pt x="0" y="0"/>
                  </a:moveTo>
                  <a:lnTo>
                    <a:pt x="734" y="736"/>
                  </a:lnTo>
                  <a:lnTo>
                    <a:pt x="1469" y="0"/>
                  </a:lnTo>
                  <a:lnTo>
                    <a:pt x="0" y="0"/>
                  </a:lnTo>
                  <a:close/>
                </a:path>
              </a:pathLst>
            </a:custGeom>
            <a:solidFill>
              <a:schemeClr val="accent3">
                <a:lumMod val="75000"/>
              </a:schemeClr>
            </a:solidFill>
            <a:ln>
              <a:noFill/>
            </a:ln>
          </p:spPr>
          <p:txBody>
            <a:bodyPr vert="horz" wrap="square" lIns="91440" tIns="45720" rIns="91440" bIns="45720" numCol="1" anchor="t" anchorCtr="0" compatLnSpc="1"/>
            <a:lstStyle/>
            <a:p>
              <a:endParaRPr lang="zh-CN" altLang="en-US"/>
            </a:p>
          </p:txBody>
        </p:sp>
        <p:sp>
          <p:nvSpPr>
            <p:cNvPr id="36" name="Freeform 13"/>
            <p:cNvSpPr/>
            <p:nvPr userDrawn="1"/>
          </p:nvSpPr>
          <p:spPr bwMode="auto">
            <a:xfrm>
              <a:off x="11383350" y="5786438"/>
              <a:ext cx="2333625" cy="1072033"/>
            </a:xfrm>
            <a:custGeom>
              <a:avLst/>
              <a:gdLst>
                <a:gd name="T0" fmla="*/ 1470 w 1470"/>
                <a:gd name="T1" fmla="*/ 735 h 735"/>
                <a:gd name="T2" fmla="*/ 735 w 1470"/>
                <a:gd name="T3" fmla="*/ 0 h 735"/>
                <a:gd name="T4" fmla="*/ 0 w 1470"/>
                <a:gd name="T5" fmla="*/ 735 h 735"/>
                <a:gd name="T6" fmla="*/ 1470 w 1470"/>
                <a:gd name="T7" fmla="*/ 735 h 735"/>
              </a:gdLst>
              <a:ahLst/>
              <a:cxnLst>
                <a:cxn ang="0">
                  <a:pos x="T0" y="T1"/>
                </a:cxn>
                <a:cxn ang="0">
                  <a:pos x="T2" y="T3"/>
                </a:cxn>
                <a:cxn ang="0">
                  <a:pos x="T4" y="T5"/>
                </a:cxn>
                <a:cxn ang="0">
                  <a:pos x="T6" y="T7"/>
                </a:cxn>
              </a:cxnLst>
              <a:rect l="0" t="0" r="r" b="b"/>
              <a:pathLst>
                <a:path w="1470" h="735">
                  <a:moveTo>
                    <a:pt x="1470" y="735"/>
                  </a:moveTo>
                  <a:lnTo>
                    <a:pt x="735" y="0"/>
                  </a:lnTo>
                  <a:lnTo>
                    <a:pt x="0" y="735"/>
                  </a:lnTo>
                  <a:lnTo>
                    <a:pt x="1470" y="735"/>
                  </a:lnTo>
                  <a:close/>
                </a:path>
              </a:pathLst>
            </a:custGeom>
            <a:solidFill>
              <a:schemeClr val="accent4">
                <a:lumMod val="75000"/>
              </a:schemeClr>
            </a:solidFill>
            <a:ln>
              <a:noFill/>
            </a:ln>
            <a:effectLst/>
          </p:spPr>
          <p:txBody>
            <a:bodyPr vert="horz" wrap="square" lIns="91440" tIns="45720" rIns="91440" bIns="45720" numCol="1" anchor="t" anchorCtr="0" compatLnSpc="1"/>
            <a:lstStyle/>
            <a:p>
              <a:endParaRPr lang="zh-CN" altLang="en-US"/>
            </a:p>
          </p:txBody>
        </p:sp>
      </p:grpSp>
      <p:grpSp>
        <p:nvGrpSpPr>
          <p:cNvPr id="38" name="组合 37"/>
          <p:cNvGrpSpPr/>
          <p:nvPr userDrawn="1"/>
        </p:nvGrpSpPr>
        <p:grpSpPr>
          <a:xfrm>
            <a:off x="9584943" y="-34070"/>
            <a:ext cx="2607057" cy="615108"/>
            <a:chOff x="9906371" y="3180026"/>
            <a:chExt cx="1990145" cy="469554"/>
          </a:xfrm>
          <a:solidFill>
            <a:srgbClr val="7096AB">
              <a:alpha val="20000"/>
            </a:srgbClr>
          </a:solidFill>
        </p:grpSpPr>
        <p:sp>
          <p:nvSpPr>
            <p:cNvPr id="39" name="平行四边形 38"/>
            <p:cNvSpPr/>
            <p:nvPr/>
          </p:nvSpPr>
          <p:spPr>
            <a:xfrm flipH="1">
              <a:off x="9906371" y="3180026"/>
              <a:ext cx="636007" cy="469554"/>
            </a:xfrm>
            <a:prstGeom prst="parallelogram">
              <a:avLst>
                <a:gd name="adj" fmla="val 8751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平行四边形 39"/>
            <p:cNvSpPr/>
            <p:nvPr/>
          </p:nvSpPr>
          <p:spPr>
            <a:xfrm flipH="1">
              <a:off x="10244906" y="3180026"/>
              <a:ext cx="636007" cy="469554"/>
            </a:xfrm>
            <a:prstGeom prst="parallelogram">
              <a:avLst>
                <a:gd name="adj" fmla="val 8751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平行四边形 40"/>
            <p:cNvSpPr/>
            <p:nvPr/>
          </p:nvSpPr>
          <p:spPr>
            <a:xfrm flipH="1">
              <a:off x="10583441" y="3180026"/>
              <a:ext cx="636007" cy="469554"/>
            </a:xfrm>
            <a:prstGeom prst="parallelogram">
              <a:avLst>
                <a:gd name="adj" fmla="val 8751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平行四边形 41"/>
            <p:cNvSpPr/>
            <p:nvPr/>
          </p:nvSpPr>
          <p:spPr>
            <a:xfrm flipH="1">
              <a:off x="10921976" y="3180026"/>
              <a:ext cx="636007" cy="469554"/>
            </a:xfrm>
            <a:prstGeom prst="parallelogram">
              <a:avLst>
                <a:gd name="adj" fmla="val 8751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平行四边形 42"/>
            <p:cNvSpPr/>
            <p:nvPr/>
          </p:nvSpPr>
          <p:spPr>
            <a:xfrm flipH="1">
              <a:off x="11260509" y="3180026"/>
              <a:ext cx="636007" cy="469554"/>
            </a:xfrm>
            <a:prstGeom prst="parallelogram">
              <a:avLst>
                <a:gd name="adj" fmla="val 8751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直角三角形 43"/>
            <p:cNvSpPr/>
            <p:nvPr/>
          </p:nvSpPr>
          <p:spPr>
            <a:xfrm>
              <a:off x="9929223" y="3347356"/>
              <a:ext cx="260972" cy="302224"/>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直角三角形 44"/>
            <p:cNvSpPr/>
            <p:nvPr/>
          </p:nvSpPr>
          <p:spPr>
            <a:xfrm rot="10800000">
              <a:off x="11635544" y="3180026"/>
              <a:ext cx="260972" cy="302224"/>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rgbClr val="DCF0ED"/>
            </a:gs>
            <a:gs pos="53000">
              <a:srgbClr val="DADFE2"/>
            </a:gs>
            <a:gs pos="100000">
              <a:srgbClr val="B7C8CF"/>
            </a:gs>
          </a:gsLst>
          <a:lin ang="14400000" scaled="0"/>
        </a:gradFill>
        <a:effectLst/>
      </p:bgPr>
    </p:bg>
    <p:spTree>
      <p:nvGrpSpPr>
        <p:cNvPr id="1" name=""/>
        <p:cNvGrpSpPr/>
        <p:nvPr/>
      </p:nvGrpSpPr>
      <p:grpSpPr>
        <a:xfrm>
          <a:off x="0" y="0"/>
          <a:ext cx="0" cy="0"/>
          <a:chOff x="0" y="0"/>
          <a:chExt cx="0" cy="0"/>
        </a:xfrm>
      </p:grpSpPr>
      <p:sp>
        <p:nvSpPr>
          <p:cNvPr id="3" name="文本占位符 2"/>
          <p:cNvSpPr>
            <a:spLocks noGrp="1"/>
          </p:cNvSpPr>
          <p:nvPr>
            <p:ph type="body" idx="1"/>
          </p:nvPr>
        </p:nvSpPr>
        <p:spPr>
          <a:xfrm>
            <a:off x="669924" y="1123950"/>
            <a:ext cx="10850563" cy="5019675"/>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zh-CN" altLang="en-US" dirty="0"/>
          </a:p>
        </p:txBody>
      </p:sp>
      <p:cxnSp>
        <p:nvCxnSpPr>
          <p:cNvPr id="7" name="直接连接符 6"/>
          <p:cNvCxnSpPr/>
          <p:nvPr userDrawn="1"/>
        </p:nvCxnSpPr>
        <p:spPr>
          <a:xfrm>
            <a:off x="669924" y="1028700"/>
            <a:ext cx="10850563" cy="0"/>
          </a:xfrm>
          <a:prstGeom prst="line">
            <a:avLst/>
          </a:prstGeom>
          <a:ln w="9525">
            <a:solidFill>
              <a:srgbClr val="01857C"/>
            </a:solidFill>
          </a:ln>
        </p:spPr>
        <p:style>
          <a:lnRef idx="1">
            <a:schemeClr val="accent1"/>
          </a:lnRef>
          <a:fillRef idx="0">
            <a:schemeClr val="accent1"/>
          </a:fillRef>
          <a:effectRef idx="0">
            <a:schemeClr val="accent1"/>
          </a:effectRef>
          <a:fontRef idx="minor">
            <a:schemeClr val="tx1"/>
          </a:fontRef>
        </p:style>
      </p:cxnSp>
      <p:sp>
        <p:nvSpPr>
          <p:cNvPr id="8" name="日期占位符 3"/>
          <p:cNvSpPr>
            <a:spLocks noGrp="1"/>
          </p:cNvSpPr>
          <p:nvPr>
            <p:ph type="dt" sz="half" idx="2"/>
          </p:nvPr>
        </p:nvSpPr>
        <p:spPr>
          <a:xfrm>
            <a:off x="5401732" y="6240463"/>
            <a:ext cx="1388536" cy="206381"/>
          </a:xfrm>
          <a:prstGeom prst="rect">
            <a:avLst/>
          </a:prstGeom>
        </p:spPr>
        <p:txBody>
          <a:bodyPr vert="horz" lIns="91440" tIns="45720" rIns="91440" bIns="45720" rtlCol="0" anchor="ctr"/>
          <a:lstStyle>
            <a:lvl1pPr algn="ctr">
              <a:defRPr sz="1000">
                <a:solidFill>
                  <a:schemeClr val="tx1">
                    <a:lumMod val="50000"/>
                    <a:lumOff val="50000"/>
                  </a:schemeClr>
                </a:solidFill>
              </a:defRPr>
            </a:lvl1pPr>
          </a:lstStyle>
          <a:p>
            <a:fld id="{6489D9C7-5DC6-4263-87FF-7C99F6FB63C3}" type="datetime1">
              <a:rPr lang="zh-CN" altLang="en-US" smtClean="0"/>
              <a:t>2022/12/8</a:t>
            </a:fld>
            <a:endParaRPr lang="zh-CN" altLang="en-US"/>
          </a:p>
        </p:txBody>
      </p:sp>
      <p:sp>
        <p:nvSpPr>
          <p:cNvPr id="9" name="页脚占位符 4"/>
          <p:cNvSpPr>
            <a:spLocks noGrp="1"/>
          </p:cNvSpPr>
          <p:nvPr>
            <p:ph type="ftr" sz="quarter" idx="3"/>
          </p:nvPr>
        </p:nvSpPr>
        <p:spPr>
          <a:xfrm>
            <a:off x="669924" y="6240463"/>
            <a:ext cx="4140201" cy="206381"/>
          </a:xfrm>
          <a:prstGeom prst="rect">
            <a:avLst/>
          </a:prstGeom>
        </p:spPr>
        <p:txBody>
          <a:bodyPr vert="horz" lIns="91440" tIns="45720" rIns="91440" bIns="45720" rtlCol="0" anchor="ctr"/>
          <a:lstStyle>
            <a:lvl1pPr algn="l">
              <a:defRPr sz="1000">
                <a:solidFill>
                  <a:schemeClr val="tx1">
                    <a:lumMod val="50000"/>
                    <a:lumOff val="50000"/>
                  </a:schemeClr>
                </a:solidFill>
              </a:defRPr>
            </a:lvl1pPr>
          </a:lstStyle>
          <a:p>
            <a:r>
              <a:rPr lang="en-US" altLang="zh-CN" dirty="0"/>
              <a:t>www.islide.cc</a:t>
            </a:r>
            <a:endParaRPr lang="zh-CN" altLang="en-US" dirty="0"/>
          </a:p>
        </p:txBody>
      </p:sp>
      <p:sp>
        <p:nvSpPr>
          <p:cNvPr id="10" name="灯片编号占位符 5"/>
          <p:cNvSpPr>
            <a:spLocks noGrp="1"/>
          </p:cNvSpPr>
          <p:nvPr>
            <p:ph type="sldNum" sz="quarter" idx="4"/>
          </p:nvPr>
        </p:nvSpPr>
        <p:spPr>
          <a:xfrm>
            <a:off x="8610599" y="6240463"/>
            <a:ext cx="2909888" cy="206381"/>
          </a:xfrm>
          <a:prstGeom prst="rect">
            <a:avLst/>
          </a:prstGeom>
        </p:spPr>
        <p:txBody>
          <a:bodyPr vert="horz" lIns="91440" tIns="45720" rIns="91440" bIns="45720" rtlCol="0" anchor="ctr"/>
          <a:lstStyle>
            <a:lvl1pPr algn="r">
              <a:defRPr sz="1000">
                <a:solidFill>
                  <a:schemeClr val="tx1">
                    <a:lumMod val="50000"/>
                    <a:lumOff val="50000"/>
                  </a:schemeClr>
                </a:solidFill>
              </a:defRPr>
            </a:lvl1pPr>
          </a:lstStyle>
          <a:p>
            <a:fld id="{5DD3DB80-B894-403A-B48E-6FDC1A72010E}" type="slidenum">
              <a:rPr lang="zh-CN" altLang="en-US" smtClean="0"/>
              <a:t>‹#›</a:t>
            </a:fld>
            <a:endParaRPr lang="zh-CN" altLang="en-US"/>
          </a:p>
        </p:txBody>
      </p:sp>
      <p:grpSp>
        <p:nvGrpSpPr>
          <p:cNvPr id="17" name="组合 16"/>
          <p:cNvGrpSpPr/>
          <p:nvPr userDrawn="1"/>
        </p:nvGrpSpPr>
        <p:grpSpPr>
          <a:xfrm>
            <a:off x="10032100" y="190062"/>
            <a:ext cx="679261" cy="679261"/>
            <a:chOff x="10032100" y="153966"/>
            <a:chExt cx="679261" cy="679261"/>
          </a:xfrm>
        </p:grpSpPr>
        <p:sp>
          <p:nvSpPr>
            <p:cNvPr id="14" name="椭圆 13"/>
            <p:cNvSpPr/>
            <p:nvPr userDrawn="1"/>
          </p:nvSpPr>
          <p:spPr>
            <a:xfrm>
              <a:off x="10032100" y="153966"/>
              <a:ext cx="679261" cy="679261"/>
            </a:xfrm>
            <a:prstGeom prst="ellipse">
              <a:avLst/>
            </a:prstGeom>
            <a:solidFill>
              <a:srgbClr val="66788C">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0145746" y="177163"/>
              <a:ext cx="435751" cy="627489"/>
            </a:xfrm>
            <a:prstGeom prst="rect">
              <a:avLst/>
            </a:prstGeom>
          </p:spPr>
        </p:pic>
      </p:grpSp>
      <p:grpSp>
        <p:nvGrpSpPr>
          <p:cNvPr id="18" name="组合 17"/>
          <p:cNvGrpSpPr/>
          <p:nvPr userDrawn="1"/>
        </p:nvGrpSpPr>
        <p:grpSpPr>
          <a:xfrm>
            <a:off x="10841225" y="171013"/>
            <a:ext cx="679261" cy="777896"/>
            <a:chOff x="10841225" y="134917"/>
            <a:chExt cx="679261" cy="777896"/>
          </a:xfrm>
        </p:grpSpPr>
        <p:sp>
          <p:nvSpPr>
            <p:cNvPr id="16" name="椭圆 15"/>
            <p:cNvSpPr/>
            <p:nvPr userDrawn="1"/>
          </p:nvSpPr>
          <p:spPr>
            <a:xfrm>
              <a:off x="10841225" y="153966"/>
              <a:ext cx="679261" cy="679261"/>
            </a:xfrm>
            <a:prstGeom prst="ellipse">
              <a:avLst/>
            </a:prstGeom>
            <a:solidFill>
              <a:srgbClr val="66788C">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 name="图片 12"/>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10869800" y="134917"/>
              <a:ext cx="622654" cy="777896"/>
            </a:xfrm>
            <a:prstGeom prst="rect">
              <a:avLst/>
            </a:prstGeom>
          </p:spPr>
        </p:pic>
      </p:gr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hf hdr="0" dt="0"/>
  <p:txStyles>
    <p:titleStyle>
      <a:lvl1pPr algn="l" defTabSz="913765" rtl="0" eaLnBrk="1" latinLnBrk="0" hangingPunct="1">
        <a:lnSpc>
          <a:spcPct val="90000"/>
        </a:lnSpc>
        <a:spcBef>
          <a:spcPct val="0"/>
        </a:spcBef>
        <a:buNone/>
        <a:defRPr sz="2800" b="1" kern="1200">
          <a:solidFill>
            <a:schemeClr val="tx1"/>
          </a:solidFill>
          <a:latin typeface="+mj-lt"/>
          <a:ea typeface="+mj-ea"/>
          <a:cs typeface="+mj-cs"/>
        </a:defRPr>
      </a:lvl1pPr>
    </p:titleStyle>
    <p:bodyStyle>
      <a:lvl1pPr marL="228600" indent="-228600" algn="l" defTabSz="913765" rtl="0" eaLnBrk="1" latinLnBrk="0" hangingPunct="1">
        <a:lnSpc>
          <a:spcPct val="90000"/>
        </a:lnSpc>
        <a:spcBef>
          <a:spcPts val="1000"/>
        </a:spcBef>
        <a:buFont typeface="Arial" panose="020B0604020202090204" pitchFamily="34" charset="0"/>
        <a:buChar char="•"/>
        <a:defRPr sz="2000" kern="1200">
          <a:solidFill>
            <a:schemeClr val="tx1"/>
          </a:solidFill>
          <a:latin typeface="+mn-lt"/>
          <a:ea typeface="+mn-ea"/>
          <a:cs typeface="+mn-cs"/>
        </a:defRPr>
      </a:lvl1pPr>
      <a:lvl2pPr marL="685800" indent="-228600" algn="l" defTabSz="913765"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2pPr>
      <a:lvl3pPr marL="1143000" indent="-228600" algn="l" defTabSz="913765" rtl="0" eaLnBrk="1" latinLnBrk="0" hangingPunct="1">
        <a:lnSpc>
          <a:spcPct val="90000"/>
        </a:lnSpc>
        <a:spcBef>
          <a:spcPts val="500"/>
        </a:spcBef>
        <a:buFont typeface="Arial" panose="020B0604020202090204" pitchFamily="34" charset="0"/>
        <a:buChar char="•"/>
        <a:defRPr sz="1600" kern="1200">
          <a:solidFill>
            <a:schemeClr val="tx1"/>
          </a:solidFill>
          <a:latin typeface="+mn-lt"/>
          <a:ea typeface="+mn-ea"/>
          <a:cs typeface="+mn-cs"/>
        </a:defRPr>
      </a:lvl3pPr>
      <a:lvl4pPr marL="1600200" indent="-228600" algn="l" defTabSz="913765" rtl="0" eaLnBrk="1" latinLnBrk="0" hangingPunct="1">
        <a:lnSpc>
          <a:spcPct val="90000"/>
        </a:lnSpc>
        <a:spcBef>
          <a:spcPts val="500"/>
        </a:spcBef>
        <a:buFont typeface="Arial" panose="020B0604020202090204" pitchFamily="34" charset="0"/>
        <a:buChar char="•"/>
        <a:defRPr sz="1400" kern="1200">
          <a:solidFill>
            <a:schemeClr val="tx1"/>
          </a:solidFill>
          <a:latin typeface="+mn-lt"/>
          <a:ea typeface="+mn-ea"/>
          <a:cs typeface="+mn-cs"/>
        </a:defRPr>
      </a:lvl4pPr>
      <a:lvl5pPr marL="2057400" indent="-228600" algn="l" defTabSz="913765" rtl="0" eaLnBrk="1" latinLnBrk="0" hangingPunct="1">
        <a:lnSpc>
          <a:spcPct val="90000"/>
        </a:lnSpc>
        <a:spcBef>
          <a:spcPts val="500"/>
        </a:spcBef>
        <a:buFont typeface="Arial" panose="020B0604020202090204" pitchFamily="34" charset="0"/>
        <a:buChar char="•"/>
        <a:defRPr sz="1400" kern="1200">
          <a:solidFill>
            <a:schemeClr val="tx1"/>
          </a:solidFill>
          <a:latin typeface="+mn-lt"/>
          <a:ea typeface="+mn-ea"/>
          <a:cs typeface="+mn-cs"/>
        </a:defRPr>
      </a:lvl5pPr>
      <a:lvl6pPr marL="2514600" indent="-228600" algn="l" defTabSz="913765"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3765"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3765"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3765"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3200" algn="l" defTabSz="913765" rtl="0" eaLnBrk="1" latinLnBrk="0" hangingPunct="1">
        <a:defRPr sz="1800" kern="1200">
          <a:solidFill>
            <a:schemeClr val="tx1"/>
          </a:solidFill>
          <a:latin typeface="+mn-lt"/>
          <a:ea typeface="+mn-ea"/>
          <a:cs typeface="+mn-cs"/>
        </a:defRPr>
      </a:lvl7pPr>
      <a:lvl8pPr marL="3200400" algn="l" defTabSz="913765" rtl="0" eaLnBrk="1" latinLnBrk="0" hangingPunct="1">
        <a:defRPr sz="1800" kern="1200">
          <a:solidFill>
            <a:schemeClr val="tx1"/>
          </a:solidFill>
          <a:latin typeface="+mn-lt"/>
          <a:ea typeface="+mn-ea"/>
          <a:cs typeface="+mn-cs"/>
        </a:defRPr>
      </a:lvl8pPr>
      <a:lvl9pPr marL="3657600" algn="l" defTabSz="913765"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image" Target="../media/image13.png"/><Relationship Id="rId5" Type="http://schemas.openxmlformats.org/officeDocument/2006/relationships/image" Target="../media/image6.pn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image" Target="../media/image14.png"/><Relationship Id="rId5" Type="http://schemas.openxmlformats.org/officeDocument/2006/relationships/image" Target="../media/image6.png"/><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image" Target="../media/image15.png"/><Relationship Id="rId5" Type="http://schemas.openxmlformats.org/officeDocument/2006/relationships/image" Target="../media/image6.png"/><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image" Target="../media/image16.png"/><Relationship Id="rId5" Type="http://schemas.openxmlformats.org/officeDocument/2006/relationships/image" Target="../media/image6.png"/><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4.xml"/><Relationship Id="rId6" Type="http://schemas.openxmlformats.org/officeDocument/2006/relationships/image" Target="../media/image17.png"/><Relationship Id="rId5" Type="http://schemas.openxmlformats.org/officeDocument/2006/relationships/image" Target="../media/image6.png"/><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4.xml"/><Relationship Id="rId6" Type="http://schemas.openxmlformats.org/officeDocument/2006/relationships/image" Target="../media/image18.png"/><Relationship Id="rId5" Type="http://schemas.openxmlformats.org/officeDocument/2006/relationships/image" Target="../media/image6.png"/><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4.xml"/><Relationship Id="rId6" Type="http://schemas.openxmlformats.org/officeDocument/2006/relationships/image" Target="../media/image19.png"/><Relationship Id="rId5" Type="http://schemas.openxmlformats.org/officeDocument/2006/relationships/image" Target="../media/image6.png"/><Relationship Id="rId4" Type="http://schemas.openxmlformats.org/officeDocument/2006/relationships/image" Target="../media/image5.png"/></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8.xml"/><Relationship Id="rId1" Type="http://schemas.openxmlformats.org/officeDocument/2006/relationships/slideLayout" Target="../slideLayouts/slideLayout4.xml"/><Relationship Id="rId6" Type="http://schemas.openxmlformats.org/officeDocument/2006/relationships/image" Target="../media/image20.png"/><Relationship Id="rId5" Type="http://schemas.openxmlformats.org/officeDocument/2006/relationships/image" Target="../media/image6.png"/><Relationship Id="rId4" Type="http://schemas.openxmlformats.org/officeDocument/2006/relationships/image" Target="../media/image5.png"/></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9.xml"/><Relationship Id="rId1" Type="http://schemas.openxmlformats.org/officeDocument/2006/relationships/slideLayout" Target="../slideLayouts/slideLayout4.xml"/><Relationship Id="rId6" Type="http://schemas.openxmlformats.org/officeDocument/2006/relationships/image" Target="../media/image21.png"/><Relationship Id="rId5" Type="http://schemas.openxmlformats.org/officeDocument/2006/relationships/image" Target="../media/image6.png"/><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4.xml"/><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0.xml"/><Relationship Id="rId1" Type="http://schemas.openxmlformats.org/officeDocument/2006/relationships/slideLayout" Target="../slideLayouts/slideLayout4.xml"/><Relationship Id="rId6" Type="http://schemas.openxmlformats.org/officeDocument/2006/relationships/image" Target="../media/image22.png"/><Relationship Id="rId5" Type="http://schemas.openxmlformats.org/officeDocument/2006/relationships/image" Target="../media/image6.png"/><Relationship Id="rId4" Type="http://schemas.openxmlformats.org/officeDocument/2006/relationships/image" Target="../media/image5.png"/></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1.xml"/><Relationship Id="rId1" Type="http://schemas.openxmlformats.org/officeDocument/2006/relationships/slideLayout" Target="../slideLayouts/slideLayout4.xml"/><Relationship Id="rId6" Type="http://schemas.openxmlformats.org/officeDocument/2006/relationships/image" Target="../media/image23.png"/><Relationship Id="rId5" Type="http://schemas.openxmlformats.org/officeDocument/2006/relationships/image" Target="../media/image6.png"/><Relationship Id="rId4" Type="http://schemas.openxmlformats.org/officeDocument/2006/relationships/image" Target="../media/image5.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3.xml"/><Relationship Id="rId1" Type="http://schemas.openxmlformats.org/officeDocument/2006/relationships/slideLayout" Target="../slideLayouts/slideLayout4.xml"/><Relationship Id="rId5" Type="http://schemas.openxmlformats.org/officeDocument/2006/relationships/image" Target="../media/image6.png"/><Relationship Id="rId4" Type="http://schemas.openxmlformats.org/officeDocument/2006/relationships/image" Target="../media/image5.png"/></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4.xml"/><Relationship Id="rId1" Type="http://schemas.openxmlformats.org/officeDocument/2006/relationships/slideLayout" Target="../slideLayouts/slideLayout4.xml"/><Relationship Id="rId6" Type="http://schemas.openxmlformats.org/officeDocument/2006/relationships/image" Target="../media/image24.png"/><Relationship Id="rId5" Type="http://schemas.openxmlformats.org/officeDocument/2006/relationships/image" Target="../media/image6.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4.xml"/><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4.png"/><Relationship Id="rId7"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image" Target="../media/image8.png"/><Relationship Id="rId5" Type="http://schemas.openxmlformats.org/officeDocument/2006/relationships/image" Target="../media/image6.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11.png"/><Relationship Id="rId5" Type="http://schemas.openxmlformats.org/officeDocument/2006/relationships/image" Target="../media/image6.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image" Target="../media/image12.png"/><Relationship Id="rId5" Type="http://schemas.openxmlformats.org/officeDocument/2006/relationships/image" Target="../media/image6.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副标题 1"/>
          <p:cNvSpPr>
            <a:spLocks noGrp="1"/>
          </p:cNvSpPr>
          <p:nvPr>
            <p:ph type="subTitle" idx="1"/>
          </p:nvPr>
        </p:nvSpPr>
        <p:spPr>
          <a:xfrm>
            <a:off x="6447546" y="3090162"/>
            <a:ext cx="5151055" cy="500357"/>
          </a:xfrm>
        </p:spPr>
        <p:txBody>
          <a:bodyPr>
            <a:normAutofit/>
          </a:bodyPr>
          <a:lstStyle/>
          <a:p>
            <a:pPr algn="r" defTabSz="914400"/>
            <a:r>
              <a:rPr lang="en-US" altLang="zh-CN" dirty="0">
                <a:solidFill>
                  <a:schemeClr val="tx1">
                    <a:lumMod val="75000"/>
                    <a:lumOff val="25000"/>
                  </a:schemeClr>
                </a:solidFill>
                <a:ea typeface="思源黑体 CN Bold" panose="020B0800000000000000" pitchFamily="34" charset="-122"/>
              </a:rPr>
              <a:t> designed for data integration</a:t>
            </a:r>
          </a:p>
        </p:txBody>
      </p:sp>
      <p:sp>
        <p:nvSpPr>
          <p:cNvPr id="3" name="标题 2"/>
          <p:cNvSpPr>
            <a:spLocks noGrp="1"/>
          </p:cNvSpPr>
          <p:nvPr>
            <p:ph type="ctrTitle"/>
          </p:nvPr>
        </p:nvSpPr>
        <p:spPr>
          <a:xfrm>
            <a:off x="5387010" y="1817578"/>
            <a:ext cx="6450131" cy="1272584"/>
          </a:xfrm>
        </p:spPr>
        <p:txBody>
          <a:bodyPr>
            <a:normAutofit/>
          </a:bodyPr>
          <a:lstStyle/>
          <a:p>
            <a:r>
              <a:rPr lang="en" altLang="zh-CN" b="0" dirty="0">
                <a:latin typeface="+mn-lt"/>
                <a:ea typeface="+mn-ea"/>
                <a:cs typeface="+mn-cs"/>
              </a:rPr>
              <a:t>Apache </a:t>
            </a:r>
            <a:r>
              <a:rPr lang="en" altLang="zh-CN" b="0" dirty="0" err="1">
                <a:latin typeface="+mn-lt"/>
                <a:ea typeface="+mn-ea"/>
                <a:cs typeface="+mn-cs"/>
              </a:rPr>
              <a:t>SeaTunnel</a:t>
            </a:r>
            <a:r>
              <a:rPr lang="en" altLang="zh-CN" b="0" dirty="0">
                <a:latin typeface="+mn-lt"/>
                <a:ea typeface="+mn-ea"/>
                <a:cs typeface="+mn-cs"/>
              </a:rPr>
              <a:t> Engine</a:t>
            </a:r>
            <a:endParaRPr lang="zh-CN" altLang="en-US" b="0" dirty="0">
              <a:latin typeface="+mn-lt"/>
              <a:ea typeface="+mn-ea"/>
              <a:cs typeface="+mn-cs"/>
            </a:endParaRPr>
          </a:p>
        </p:txBody>
      </p:sp>
      <p:sp>
        <p:nvSpPr>
          <p:cNvPr id="4" name="文本占位符 3"/>
          <p:cNvSpPr>
            <a:spLocks noGrp="1"/>
          </p:cNvSpPr>
          <p:nvPr>
            <p:ph type="body" sz="quarter" idx="10"/>
          </p:nvPr>
        </p:nvSpPr>
        <p:spPr/>
        <p:txBody>
          <a:bodyPr/>
          <a:lstStyle/>
          <a:p>
            <a:pPr defTabSz="914400"/>
            <a:r>
              <a:rPr lang="en-US" altLang="zh-CN" sz="1400" dirty="0">
                <a:solidFill>
                  <a:schemeClr val="tx1">
                    <a:lumMod val="75000"/>
                    <a:lumOff val="25000"/>
                  </a:schemeClr>
                </a:solidFill>
                <a:ea typeface="思源黑体 CN Bold" panose="020B0800000000000000" pitchFamily="34" charset="-122"/>
              </a:rPr>
              <a:t>Apache</a:t>
            </a:r>
            <a:r>
              <a:rPr lang="zh-CN" altLang="en-US" sz="1400" dirty="0">
                <a:solidFill>
                  <a:schemeClr val="tx1">
                    <a:lumMod val="75000"/>
                    <a:lumOff val="25000"/>
                  </a:schemeClr>
                </a:solidFill>
                <a:ea typeface="思源黑体 CN Bold" panose="020B0800000000000000" pitchFamily="34" charset="-122"/>
              </a:rPr>
              <a:t> </a:t>
            </a:r>
            <a:r>
              <a:rPr lang="en-US" altLang="zh-CN" sz="1400" dirty="0" err="1">
                <a:solidFill>
                  <a:schemeClr val="tx1">
                    <a:lumMod val="75000"/>
                    <a:lumOff val="25000"/>
                  </a:schemeClr>
                </a:solidFill>
                <a:ea typeface="思源黑体 CN Bold" panose="020B0800000000000000" pitchFamily="34" charset="-122"/>
              </a:rPr>
              <a:t>SeaTunnel</a:t>
            </a:r>
            <a:r>
              <a:rPr lang="zh-CN" altLang="en-US" sz="1400" dirty="0">
                <a:solidFill>
                  <a:schemeClr val="tx1">
                    <a:lumMod val="75000"/>
                    <a:lumOff val="25000"/>
                  </a:schemeClr>
                </a:solidFill>
                <a:ea typeface="思源黑体 CN Bold" panose="020B0800000000000000" pitchFamily="34" charset="-122"/>
              </a:rPr>
              <a:t> </a:t>
            </a:r>
            <a:r>
              <a:rPr lang="en-US" altLang="zh-CN" sz="1400" dirty="0">
                <a:solidFill>
                  <a:schemeClr val="tx1">
                    <a:lumMod val="75000"/>
                    <a:lumOff val="25000"/>
                  </a:schemeClr>
                </a:solidFill>
                <a:ea typeface="思源黑体 CN Bold" panose="020B0800000000000000" pitchFamily="34" charset="-122"/>
              </a:rPr>
              <a:t>Committer</a:t>
            </a:r>
            <a:r>
              <a:rPr lang="zh-CN" altLang="en-US" sz="1400" dirty="0">
                <a:solidFill>
                  <a:schemeClr val="tx1">
                    <a:lumMod val="75000"/>
                    <a:lumOff val="25000"/>
                  </a:schemeClr>
                </a:solidFill>
                <a:ea typeface="思源黑体 CN Bold" panose="020B0800000000000000" pitchFamily="34" charset="-122"/>
              </a:rPr>
              <a:t> </a:t>
            </a:r>
            <a:r>
              <a:rPr lang="en-US" altLang="zh-CN" sz="1400" dirty="0">
                <a:solidFill>
                  <a:schemeClr val="tx1">
                    <a:lumMod val="75000"/>
                    <a:lumOff val="25000"/>
                  </a:schemeClr>
                </a:solidFill>
                <a:ea typeface="思源黑体 CN Bold" panose="020B0800000000000000" pitchFamily="34" charset="-122"/>
              </a:rPr>
              <a:t>|</a:t>
            </a:r>
            <a:r>
              <a:rPr lang="zh-CN" altLang="en-US" sz="1400" dirty="0">
                <a:solidFill>
                  <a:schemeClr val="tx1">
                    <a:lumMod val="75000"/>
                    <a:lumOff val="25000"/>
                  </a:schemeClr>
                </a:solidFill>
                <a:ea typeface="思源黑体 CN Bold" panose="020B0800000000000000" pitchFamily="34" charset="-122"/>
              </a:rPr>
              <a:t> </a:t>
            </a:r>
            <a:r>
              <a:rPr lang="en-US" altLang="zh-CN" sz="1400" dirty="0" err="1">
                <a:solidFill>
                  <a:schemeClr val="tx1">
                    <a:lumMod val="75000"/>
                    <a:lumOff val="25000"/>
                  </a:schemeClr>
                </a:solidFill>
                <a:ea typeface="思源黑体 CN Bold" panose="020B0800000000000000" pitchFamily="34" charset="-122"/>
              </a:rPr>
              <a:t>Zongwen</a:t>
            </a:r>
            <a:r>
              <a:rPr lang="zh-CN" altLang="en-US" sz="1400" dirty="0">
                <a:solidFill>
                  <a:schemeClr val="tx1">
                    <a:lumMod val="75000"/>
                    <a:lumOff val="25000"/>
                  </a:schemeClr>
                </a:solidFill>
                <a:ea typeface="思源黑体 CN Bold" panose="020B0800000000000000" pitchFamily="34" charset="-122"/>
              </a:rPr>
              <a:t> </a:t>
            </a:r>
            <a:r>
              <a:rPr lang="en-US" altLang="zh-CN" sz="1400" dirty="0">
                <a:solidFill>
                  <a:schemeClr val="tx1">
                    <a:lumMod val="75000"/>
                    <a:lumOff val="25000"/>
                  </a:schemeClr>
                </a:solidFill>
                <a:ea typeface="思源黑体 CN Bold" panose="020B0800000000000000" pitchFamily="34" charset="-122"/>
              </a:rPr>
              <a:t>Li</a:t>
            </a:r>
            <a:endParaRPr lang="zh-CN" altLang="en-US" sz="1400" dirty="0">
              <a:solidFill>
                <a:schemeClr val="tx1">
                  <a:lumMod val="75000"/>
                  <a:lumOff val="25000"/>
                </a:schemeClr>
              </a:solidFill>
              <a:ea typeface="思源黑体 CN Bold" panose="020B0800000000000000" pitchFamily="34" charset="-122"/>
            </a:endParaRPr>
          </a:p>
        </p:txBody>
      </p:sp>
      <p:sp>
        <p:nvSpPr>
          <p:cNvPr id="8" name="文本框 7">
            <a:extLst>
              <a:ext uri="{FF2B5EF4-FFF2-40B4-BE49-F238E27FC236}">
                <a16:creationId xmlns:a16="http://schemas.microsoft.com/office/drawing/2014/main" id="{0B0155E7-3B04-5001-6BAA-1B950A154DEB}"/>
              </a:ext>
            </a:extLst>
          </p:cNvPr>
          <p:cNvSpPr txBox="1"/>
          <p:nvPr/>
        </p:nvSpPr>
        <p:spPr>
          <a:xfrm>
            <a:off x="7121525" y="5237163"/>
            <a:ext cx="2514600" cy="276999"/>
          </a:xfrm>
          <a:prstGeom prst="rect">
            <a:avLst/>
          </a:prstGeom>
          <a:noFill/>
        </p:spPr>
        <p:txBody>
          <a:bodyPr wrap="square" rtlCol="0">
            <a:spAutoFit/>
          </a:bodyPr>
          <a:lstStyle/>
          <a:p>
            <a:r>
              <a:rPr lang="en-US" altLang="zh-CN" sz="1200" dirty="0">
                <a:solidFill>
                  <a:schemeClr val="tx1">
                    <a:lumMod val="75000"/>
                    <a:lumOff val="25000"/>
                  </a:schemeClr>
                </a:solidFill>
                <a:latin typeface="思源黑体 CN Bold" panose="020B0800000000000000" pitchFamily="34" charset="-122"/>
                <a:ea typeface="思源黑体 CN Bold" panose="020B0800000000000000" pitchFamily="34" charset="-122"/>
              </a:rPr>
              <a:t>2022/12/08</a:t>
            </a:r>
            <a:endParaRPr lang="zh-CN" altLang="en-US" sz="1200" dirty="0">
              <a:solidFill>
                <a:schemeClr val="tx1">
                  <a:lumMod val="75000"/>
                  <a:lumOff val="25000"/>
                </a:schemeClr>
              </a:solidFill>
              <a:latin typeface="思源黑体 CN Bold" panose="020B0800000000000000" pitchFamily="34" charset="-122"/>
              <a:ea typeface="思源黑体 CN Bold" panose="020B0800000000000000" pitchFamily="34"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组合 28">
            <a:extLst>
              <a:ext uri="{FF2B5EF4-FFF2-40B4-BE49-F238E27FC236}">
                <a16:creationId xmlns:a16="http://schemas.microsoft.com/office/drawing/2014/main" id="{F99590F8-9E2D-4EFF-8F46-4A0A60136651}"/>
              </a:ext>
            </a:extLst>
          </p:cNvPr>
          <p:cNvGrpSpPr/>
          <p:nvPr/>
        </p:nvGrpSpPr>
        <p:grpSpPr>
          <a:xfrm>
            <a:off x="0" y="0"/>
            <a:ext cx="12192000" cy="6858000"/>
            <a:chOff x="0" y="0"/>
            <a:chExt cx="12192000" cy="6858000"/>
          </a:xfrm>
        </p:grpSpPr>
        <p:pic>
          <p:nvPicPr>
            <p:cNvPr id="6" name="图片 5">
              <a:extLst>
                <a:ext uri="{FF2B5EF4-FFF2-40B4-BE49-F238E27FC236}">
                  <a16:creationId xmlns:a16="http://schemas.microsoft.com/office/drawing/2014/main" id="{1E2206B3-80AD-4109-9C51-97A6129039F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874" t="5100" r="3035" b="6667"/>
            <a:stretch/>
          </p:blipFill>
          <p:spPr>
            <a:xfrm>
              <a:off x="0" y="0"/>
              <a:ext cx="12192000" cy="6858000"/>
            </a:xfrm>
            <a:prstGeom prst="rect">
              <a:avLst/>
            </a:prstGeom>
          </p:spPr>
        </p:pic>
        <p:sp>
          <p:nvSpPr>
            <p:cNvPr id="20" name="椭圆 19">
              <a:extLst>
                <a:ext uri="{FF2B5EF4-FFF2-40B4-BE49-F238E27FC236}">
                  <a16:creationId xmlns:a16="http://schemas.microsoft.com/office/drawing/2014/main" id="{A3E3E911-753F-4A88-8887-616EE2C52AE7}"/>
                </a:ext>
              </a:extLst>
            </p:cNvPr>
            <p:cNvSpPr/>
            <p:nvPr/>
          </p:nvSpPr>
          <p:spPr>
            <a:xfrm>
              <a:off x="10841250" y="182251"/>
              <a:ext cx="684000" cy="684000"/>
            </a:xfrm>
            <a:prstGeom prst="ellipse">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1" name="图片 20">
              <a:extLst>
                <a:ext uri="{FF2B5EF4-FFF2-40B4-BE49-F238E27FC236}">
                  <a16:creationId xmlns:a16="http://schemas.microsoft.com/office/drawing/2014/main" id="{87D8645B-9930-483C-B71E-B39239D08E9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52463" y="132353"/>
              <a:ext cx="670775" cy="720000"/>
            </a:xfrm>
            <a:prstGeom prst="rect">
              <a:avLst/>
            </a:prstGeom>
          </p:spPr>
        </p:pic>
        <p:pic>
          <p:nvPicPr>
            <p:cNvPr id="25" name="图片 24">
              <a:extLst>
                <a:ext uri="{FF2B5EF4-FFF2-40B4-BE49-F238E27FC236}">
                  <a16:creationId xmlns:a16="http://schemas.microsoft.com/office/drawing/2014/main" id="{D0749859-F97C-4683-A799-EDC5282A6C5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019132" y="182251"/>
              <a:ext cx="684000" cy="684000"/>
            </a:xfrm>
            <a:prstGeom prst="rect">
              <a:avLst/>
            </a:prstGeom>
          </p:spPr>
        </p:pic>
      </p:grpSp>
      <p:sp>
        <p:nvSpPr>
          <p:cNvPr id="3" name="文本框 2">
            <a:extLst>
              <a:ext uri="{FF2B5EF4-FFF2-40B4-BE49-F238E27FC236}">
                <a16:creationId xmlns:a16="http://schemas.microsoft.com/office/drawing/2014/main" id="{EDD9E149-F4AC-4AF1-819A-A7CD3AE4FE87}"/>
              </a:ext>
            </a:extLst>
          </p:cNvPr>
          <p:cNvSpPr txBox="1"/>
          <p:nvPr/>
        </p:nvSpPr>
        <p:spPr>
          <a:xfrm>
            <a:off x="810985" y="1206709"/>
            <a:ext cx="3654137" cy="461665"/>
          </a:xfrm>
          <a:prstGeom prst="rect">
            <a:avLst/>
          </a:prstGeom>
          <a:noFill/>
        </p:spPr>
        <p:txBody>
          <a:bodyPr wrap="square" rtlCol="0">
            <a:spAutoFit/>
          </a:bodyPr>
          <a:lstStyle/>
          <a:p>
            <a:r>
              <a:rPr lang="en-US" altLang="zh-CN" sz="2400" dirty="0">
                <a:solidFill>
                  <a:srgbClr val="F5F5F5"/>
                </a:solidFill>
              </a:rPr>
              <a:t>Single</a:t>
            </a:r>
            <a:r>
              <a:rPr lang="zh-CN" altLang="en-US" sz="2400" dirty="0">
                <a:solidFill>
                  <a:srgbClr val="F5F5F5"/>
                </a:solidFill>
              </a:rPr>
              <a:t> </a:t>
            </a:r>
            <a:r>
              <a:rPr lang="en-US" altLang="zh-CN" sz="2400" dirty="0">
                <a:solidFill>
                  <a:srgbClr val="F5F5F5"/>
                </a:solidFill>
              </a:rPr>
              <a:t>table</a:t>
            </a:r>
            <a:r>
              <a:rPr lang="zh-CN" altLang="en-US" sz="2400" dirty="0">
                <a:solidFill>
                  <a:srgbClr val="F5F5F5"/>
                </a:solidFill>
              </a:rPr>
              <a:t> </a:t>
            </a:r>
            <a:r>
              <a:rPr lang="en-US" altLang="zh-CN" sz="2400" dirty="0">
                <a:solidFill>
                  <a:srgbClr val="F5F5F5"/>
                </a:solidFill>
              </a:rPr>
              <a:t>configuration</a:t>
            </a:r>
            <a:endParaRPr lang="zh-CN" altLang="en-US" sz="2400" dirty="0">
              <a:solidFill>
                <a:srgbClr val="F5F5F5"/>
              </a:solidFill>
            </a:endParaRPr>
          </a:p>
        </p:txBody>
      </p:sp>
      <p:sp>
        <p:nvSpPr>
          <p:cNvPr id="14" name="文本框 13">
            <a:extLst>
              <a:ext uri="{FF2B5EF4-FFF2-40B4-BE49-F238E27FC236}">
                <a16:creationId xmlns:a16="http://schemas.microsoft.com/office/drawing/2014/main" id="{CF619939-72EB-4320-8C15-6B015A1BD743}"/>
              </a:ext>
            </a:extLst>
          </p:cNvPr>
          <p:cNvSpPr txBox="1"/>
          <p:nvPr/>
        </p:nvSpPr>
        <p:spPr>
          <a:xfrm>
            <a:off x="4465122" y="310967"/>
            <a:ext cx="3064394" cy="584775"/>
          </a:xfrm>
          <a:prstGeom prst="rect">
            <a:avLst/>
          </a:prstGeom>
          <a:noFill/>
        </p:spPr>
        <p:txBody>
          <a:bodyPr wrap="square" rtlCol="0">
            <a:spAutoFit/>
          </a:bodyPr>
          <a:lstStyle/>
          <a:p>
            <a:pPr algn="ctr"/>
            <a:r>
              <a:rPr lang="en" altLang="zh-CN" sz="3200" dirty="0">
                <a:solidFill>
                  <a:srgbClr val="F5F5F5"/>
                </a:solidFill>
              </a:rPr>
              <a:t>C</a:t>
            </a:r>
            <a:r>
              <a:rPr lang="en-US" altLang="zh-CN" sz="3200" dirty="0" err="1">
                <a:solidFill>
                  <a:srgbClr val="F5F5F5"/>
                </a:solidFill>
              </a:rPr>
              <a:t>onfiguration</a:t>
            </a:r>
            <a:endParaRPr lang="zh-CN" altLang="en-US" sz="3200" dirty="0">
              <a:solidFill>
                <a:srgbClr val="F5F5F5"/>
              </a:solidFill>
            </a:endParaRPr>
          </a:p>
        </p:txBody>
      </p:sp>
      <p:sp>
        <p:nvSpPr>
          <p:cNvPr id="4" name="矩形 3">
            <a:extLst>
              <a:ext uri="{FF2B5EF4-FFF2-40B4-BE49-F238E27FC236}">
                <a16:creationId xmlns:a16="http://schemas.microsoft.com/office/drawing/2014/main" id="{10F359E2-8E08-49A3-8750-0298FAD47469}"/>
              </a:ext>
            </a:extLst>
          </p:cNvPr>
          <p:cNvSpPr/>
          <p:nvPr/>
        </p:nvSpPr>
        <p:spPr>
          <a:xfrm>
            <a:off x="902525" y="1667635"/>
            <a:ext cx="1440000" cy="72000"/>
          </a:xfrm>
          <a:prstGeom prst="rect">
            <a:avLst/>
          </a:prstGeom>
          <a:solidFill>
            <a:srgbClr val="2666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Rectangle 2">
            <a:extLst>
              <a:ext uri="{FF2B5EF4-FFF2-40B4-BE49-F238E27FC236}">
                <a16:creationId xmlns:a16="http://schemas.microsoft.com/office/drawing/2014/main" id="{C77DA275-BC3F-0BF5-F633-FD42861662A3}"/>
              </a:ext>
            </a:extLst>
          </p:cNvPr>
          <p:cNvSpPr/>
          <p:nvPr/>
        </p:nvSpPr>
        <p:spPr>
          <a:xfrm>
            <a:off x="4414044" y="6370202"/>
            <a:ext cx="3363912" cy="307777"/>
          </a:xfrm>
          <a:prstGeom prst="rect">
            <a:avLst/>
          </a:prstGeom>
        </p:spPr>
        <p:txBody>
          <a:bodyPr wrap="square">
            <a:spAutoFit/>
          </a:bodyPr>
          <a:lstStyle/>
          <a:p>
            <a:pPr algn="ctr"/>
            <a:r>
              <a:rPr lang="en-US" altLang="zh-CN" sz="1400" b="0" i="0" dirty="0">
                <a:solidFill>
                  <a:srgbClr val="F5F5F5"/>
                </a:solidFill>
                <a:effectLst/>
                <a:latin typeface="arial" panose="020B0604020202020204" pitchFamily="34" charset="0"/>
              </a:rPr>
              <a:t>© Apache </a:t>
            </a:r>
            <a:r>
              <a:rPr lang="en-US" altLang="zh-CN" sz="1400" b="0" i="0" dirty="0" err="1">
                <a:solidFill>
                  <a:srgbClr val="F5F5F5"/>
                </a:solidFill>
                <a:effectLst/>
                <a:latin typeface="arial" panose="020B0604020202020204" pitchFamily="34" charset="0"/>
              </a:rPr>
              <a:t>SeaTunnel</a:t>
            </a:r>
            <a:r>
              <a:rPr lang="en-US" altLang="zh-CN" sz="1400" b="0" i="0" dirty="0">
                <a:solidFill>
                  <a:srgbClr val="F5F5F5"/>
                </a:solidFill>
                <a:effectLst/>
                <a:latin typeface="arial" panose="020B0604020202020204" pitchFamily="34" charset="0"/>
              </a:rPr>
              <a:t> Community</a:t>
            </a:r>
            <a:endParaRPr lang="zh-CN" altLang="en-US" sz="1400" dirty="0">
              <a:solidFill>
                <a:srgbClr val="F5F5F5"/>
              </a:solidFill>
            </a:endParaRPr>
          </a:p>
        </p:txBody>
      </p:sp>
      <p:pic>
        <p:nvPicPr>
          <p:cNvPr id="7" name="图片 6">
            <a:extLst>
              <a:ext uri="{FF2B5EF4-FFF2-40B4-BE49-F238E27FC236}">
                <a16:creationId xmlns:a16="http://schemas.microsoft.com/office/drawing/2014/main" id="{B2EA2EAA-7340-A72F-7D51-9806AA6641C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111119" y="2200561"/>
            <a:ext cx="7772400" cy="3893805"/>
          </a:xfrm>
          <a:prstGeom prst="rect">
            <a:avLst/>
          </a:prstGeom>
        </p:spPr>
      </p:pic>
    </p:spTree>
    <p:extLst>
      <p:ext uri="{BB962C8B-B14F-4D97-AF65-F5344CB8AC3E}">
        <p14:creationId xmlns:p14="http://schemas.microsoft.com/office/powerpoint/2010/main" val="24263666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组合 28">
            <a:extLst>
              <a:ext uri="{FF2B5EF4-FFF2-40B4-BE49-F238E27FC236}">
                <a16:creationId xmlns:a16="http://schemas.microsoft.com/office/drawing/2014/main" id="{F99590F8-9E2D-4EFF-8F46-4A0A60136651}"/>
              </a:ext>
            </a:extLst>
          </p:cNvPr>
          <p:cNvGrpSpPr/>
          <p:nvPr/>
        </p:nvGrpSpPr>
        <p:grpSpPr>
          <a:xfrm>
            <a:off x="0" y="0"/>
            <a:ext cx="12192000" cy="6858000"/>
            <a:chOff x="0" y="0"/>
            <a:chExt cx="12192000" cy="6858000"/>
          </a:xfrm>
        </p:grpSpPr>
        <p:pic>
          <p:nvPicPr>
            <p:cNvPr id="6" name="图片 5">
              <a:extLst>
                <a:ext uri="{FF2B5EF4-FFF2-40B4-BE49-F238E27FC236}">
                  <a16:creationId xmlns:a16="http://schemas.microsoft.com/office/drawing/2014/main" id="{1E2206B3-80AD-4109-9C51-97A6129039F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874" t="5100" r="3035" b="6667"/>
            <a:stretch/>
          </p:blipFill>
          <p:spPr>
            <a:xfrm>
              <a:off x="0" y="0"/>
              <a:ext cx="12192000" cy="6858000"/>
            </a:xfrm>
            <a:prstGeom prst="rect">
              <a:avLst/>
            </a:prstGeom>
          </p:spPr>
        </p:pic>
        <p:sp>
          <p:nvSpPr>
            <p:cNvPr id="20" name="椭圆 19">
              <a:extLst>
                <a:ext uri="{FF2B5EF4-FFF2-40B4-BE49-F238E27FC236}">
                  <a16:creationId xmlns:a16="http://schemas.microsoft.com/office/drawing/2014/main" id="{A3E3E911-753F-4A88-8887-616EE2C52AE7}"/>
                </a:ext>
              </a:extLst>
            </p:cNvPr>
            <p:cNvSpPr/>
            <p:nvPr/>
          </p:nvSpPr>
          <p:spPr>
            <a:xfrm>
              <a:off x="10841250" y="182251"/>
              <a:ext cx="684000" cy="684000"/>
            </a:xfrm>
            <a:prstGeom prst="ellipse">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1" name="图片 20">
              <a:extLst>
                <a:ext uri="{FF2B5EF4-FFF2-40B4-BE49-F238E27FC236}">
                  <a16:creationId xmlns:a16="http://schemas.microsoft.com/office/drawing/2014/main" id="{87D8645B-9930-483C-B71E-B39239D08E9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52463" y="132353"/>
              <a:ext cx="670775" cy="720000"/>
            </a:xfrm>
            <a:prstGeom prst="rect">
              <a:avLst/>
            </a:prstGeom>
          </p:spPr>
        </p:pic>
        <p:pic>
          <p:nvPicPr>
            <p:cNvPr id="25" name="图片 24">
              <a:extLst>
                <a:ext uri="{FF2B5EF4-FFF2-40B4-BE49-F238E27FC236}">
                  <a16:creationId xmlns:a16="http://schemas.microsoft.com/office/drawing/2014/main" id="{D0749859-F97C-4683-A799-EDC5282A6C5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019132" y="182251"/>
              <a:ext cx="684000" cy="684000"/>
            </a:xfrm>
            <a:prstGeom prst="rect">
              <a:avLst/>
            </a:prstGeom>
          </p:spPr>
        </p:pic>
      </p:grpSp>
      <p:sp>
        <p:nvSpPr>
          <p:cNvPr id="3" name="文本框 2">
            <a:extLst>
              <a:ext uri="{FF2B5EF4-FFF2-40B4-BE49-F238E27FC236}">
                <a16:creationId xmlns:a16="http://schemas.microsoft.com/office/drawing/2014/main" id="{EDD9E149-F4AC-4AF1-819A-A7CD3AE4FE87}"/>
              </a:ext>
            </a:extLst>
          </p:cNvPr>
          <p:cNvSpPr txBox="1"/>
          <p:nvPr/>
        </p:nvSpPr>
        <p:spPr>
          <a:xfrm>
            <a:off x="810985" y="1206709"/>
            <a:ext cx="5122676" cy="461665"/>
          </a:xfrm>
          <a:prstGeom prst="rect">
            <a:avLst/>
          </a:prstGeom>
          <a:noFill/>
        </p:spPr>
        <p:txBody>
          <a:bodyPr wrap="square" rtlCol="0">
            <a:spAutoFit/>
          </a:bodyPr>
          <a:lstStyle/>
          <a:p>
            <a:r>
              <a:rPr lang="en-US" altLang="zh-CN" sz="2400" dirty="0">
                <a:solidFill>
                  <a:srgbClr val="F5F5F5"/>
                </a:solidFill>
              </a:rPr>
              <a:t>Not</a:t>
            </a:r>
            <a:r>
              <a:rPr lang="zh-CN" altLang="en-US" sz="2400" dirty="0">
                <a:solidFill>
                  <a:srgbClr val="F5F5F5"/>
                </a:solidFill>
              </a:rPr>
              <a:t> </a:t>
            </a:r>
            <a:r>
              <a:rPr lang="en-US" altLang="zh-CN" sz="2400" dirty="0">
                <a:solidFill>
                  <a:srgbClr val="F5F5F5"/>
                </a:solidFill>
              </a:rPr>
              <a:t>Supporting</a:t>
            </a:r>
            <a:r>
              <a:rPr lang="zh-CN" altLang="en-US" sz="2400" dirty="0">
                <a:solidFill>
                  <a:srgbClr val="F5F5F5"/>
                </a:solidFill>
              </a:rPr>
              <a:t> </a:t>
            </a:r>
            <a:r>
              <a:rPr lang="en-US" altLang="zh-CN" sz="2400" dirty="0">
                <a:solidFill>
                  <a:srgbClr val="F5F5F5"/>
                </a:solidFill>
              </a:rPr>
              <a:t>Schema</a:t>
            </a:r>
            <a:r>
              <a:rPr lang="zh-CN" altLang="en-US" sz="2400" dirty="0">
                <a:solidFill>
                  <a:srgbClr val="F5F5F5"/>
                </a:solidFill>
              </a:rPr>
              <a:t> </a:t>
            </a:r>
            <a:r>
              <a:rPr lang="en-US" altLang="zh-CN" sz="2400" dirty="0">
                <a:solidFill>
                  <a:srgbClr val="F5F5F5"/>
                </a:solidFill>
              </a:rPr>
              <a:t>Evolution</a:t>
            </a:r>
            <a:endParaRPr lang="zh-CN" altLang="en-US" sz="2400" dirty="0">
              <a:solidFill>
                <a:srgbClr val="F5F5F5"/>
              </a:solidFill>
            </a:endParaRPr>
          </a:p>
        </p:txBody>
      </p:sp>
      <p:sp>
        <p:nvSpPr>
          <p:cNvPr id="14" name="文本框 13">
            <a:extLst>
              <a:ext uri="{FF2B5EF4-FFF2-40B4-BE49-F238E27FC236}">
                <a16:creationId xmlns:a16="http://schemas.microsoft.com/office/drawing/2014/main" id="{CF619939-72EB-4320-8C15-6B015A1BD743}"/>
              </a:ext>
            </a:extLst>
          </p:cNvPr>
          <p:cNvSpPr txBox="1"/>
          <p:nvPr/>
        </p:nvSpPr>
        <p:spPr>
          <a:xfrm>
            <a:off x="4465122" y="310967"/>
            <a:ext cx="3064394" cy="584775"/>
          </a:xfrm>
          <a:prstGeom prst="rect">
            <a:avLst/>
          </a:prstGeom>
          <a:noFill/>
        </p:spPr>
        <p:txBody>
          <a:bodyPr wrap="square" rtlCol="0">
            <a:spAutoFit/>
          </a:bodyPr>
          <a:lstStyle/>
          <a:p>
            <a:pPr algn="ctr"/>
            <a:r>
              <a:rPr lang="en" altLang="zh-CN" sz="3200" dirty="0">
                <a:solidFill>
                  <a:srgbClr val="F5F5F5"/>
                </a:solidFill>
              </a:rPr>
              <a:t>C</a:t>
            </a:r>
            <a:r>
              <a:rPr lang="en-US" altLang="zh-CN" sz="3200" dirty="0" err="1">
                <a:solidFill>
                  <a:srgbClr val="F5F5F5"/>
                </a:solidFill>
              </a:rPr>
              <a:t>onfiguration</a:t>
            </a:r>
            <a:endParaRPr lang="zh-CN" altLang="en-US" sz="3200" dirty="0">
              <a:solidFill>
                <a:srgbClr val="F5F5F5"/>
              </a:solidFill>
            </a:endParaRPr>
          </a:p>
        </p:txBody>
      </p:sp>
      <p:sp>
        <p:nvSpPr>
          <p:cNvPr id="4" name="矩形 3">
            <a:extLst>
              <a:ext uri="{FF2B5EF4-FFF2-40B4-BE49-F238E27FC236}">
                <a16:creationId xmlns:a16="http://schemas.microsoft.com/office/drawing/2014/main" id="{10F359E2-8E08-49A3-8750-0298FAD47469}"/>
              </a:ext>
            </a:extLst>
          </p:cNvPr>
          <p:cNvSpPr/>
          <p:nvPr/>
        </p:nvSpPr>
        <p:spPr>
          <a:xfrm>
            <a:off x="902525" y="1667635"/>
            <a:ext cx="1440000" cy="72000"/>
          </a:xfrm>
          <a:prstGeom prst="rect">
            <a:avLst/>
          </a:prstGeom>
          <a:solidFill>
            <a:srgbClr val="2666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Rectangle 2">
            <a:extLst>
              <a:ext uri="{FF2B5EF4-FFF2-40B4-BE49-F238E27FC236}">
                <a16:creationId xmlns:a16="http://schemas.microsoft.com/office/drawing/2014/main" id="{C77DA275-BC3F-0BF5-F633-FD42861662A3}"/>
              </a:ext>
            </a:extLst>
          </p:cNvPr>
          <p:cNvSpPr/>
          <p:nvPr/>
        </p:nvSpPr>
        <p:spPr>
          <a:xfrm>
            <a:off x="4414044" y="6370202"/>
            <a:ext cx="3363912" cy="307777"/>
          </a:xfrm>
          <a:prstGeom prst="rect">
            <a:avLst/>
          </a:prstGeom>
        </p:spPr>
        <p:txBody>
          <a:bodyPr wrap="square">
            <a:spAutoFit/>
          </a:bodyPr>
          <a:lstStyle/>
          <a:p>
            <a:pPr algn="ctr"/>
            <a:r>
              <a:rPr lang="en-US" altLang="zh-CN" sz="1400" b="0" i="0" dirty="0">
                <a:solidFill>
                  <a:srgbClr val="F5F5F5"/>
                </a:solidFill>
                <a:effectLst/>
                <a:latin typeface="arial" panose="020B0604020202020204" pitchFamily="34" charset="0"/>
              </a:rPr>
              <a:t>© Apache </a:t>
            </a:r>
            <a:r>
              <a:rPr lang="en-US" altLang="zh-CN" sz="1400" b="0" i="0" dirty="0" err="1">
                <a:solidFill>
                  <a:srgbClr val="F5F5F5"/>
                </a:solidFill>
                <a:effectLst/>
                <a:latin typeface="arial" panose="020B0604020202020204" pitchFamily="34" charset="0"/>
              </a:rPr>
              <a:t>SeaTunnel</a:t>
            </a:r>
            <a:r>
              <a:rPr lang="en-US" altLang="zh-CN" sz="1400" b="0" i="0" dirty="0">
                <a:solidFill>
                  <a:srgbClr val="F5F5F5"/>
                </a:solidFill>
                <a:effectLst/>
                <a:latin typeface="arial" panose="020B0604020202020204" pitchFamily="34" charset="0"/>
              </a:rPr>
              <a:t> Community</a:t>
            </a:r>
            <a:endParaRPr lang="zh-CN" altLang="en-US" sz="1400" dirty="0">
              <a:solidFill>
                <a:srgbClr val="F5F5F5"/>
              </a:solidFill>
            </a:endParaRPr>
          </a:p>
        </p:txBody>
      </p:sp>
      <p:pic>
        <p:nvPicPr>
          <p:cNvPr id="5" name="图片 4">
            <a:extLst>
              <a:ext uri="{FF2B5EF4-FFF2-40B4-BE49-F238E27FC236}">
                <a16:creationId xmlns:a16="http://schemas.microsoft.com/office/drawing/2014/main" id="{349C5FFE-3887-5156-2362-0A701EE014B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111119" y="1979341"/>
            <a:ext cx="7772400" cy="3893805"/>
          </a:xfrm>
          <a:prstGeom prst="rect">
            <a:avLst/>
          </a:prstGeom>
        </p:spPr>
      </p:pic>
    </p:spTree>
    <p:extLst>
      <p:ext uri="{BB962C8B-B14F-4D97-AF65-F5344CB8AC3E}">
        <p14:creationId xmlns:p14="http://schemas.microsoft.com/office/powerpoint/2010/main" val="26678287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组合 28">
            <a:extLst>
              <a:ext uri="{FF2B5EF4-FFF2-40B4-BE49-F238E27FC236}">
                <a16:creationId xmlns:a16="http://schemas.microsoft.com/office/drawing/2014/main" id="{F99590F8-9E2D-4EFF-8F46-4A0A60136651}"/>
              </a:ext>
            </a:extLst>
          </p:cNvPr>
          <p:cNvGrpSpPr/>
          <p:nvPr/>
        </p:nvGrpSpPr>
        <p:grpSpPr>
          <a:xfrm>
            <a:off x="0" y="0"/>
            <a:ext cx="12192000" cy="6858000"/>
            <a:chOff x="0" y="0"/>
            <a:chExt cx="12192000" cy="6858000"/>
          </a:xfrm>
        </p:grpSpPr>
        <p:pic>
          <p:nvPicPr>
            <p:cNvPr id="6" name="图片 5">
              <a:extLst>
                <a:ext uri="{FF2B5EF4-FFF2-40B4-BE49-F238E27FC236}">
                  <a16:creationId xmlns:a16="http://schemas.microsoft.com/office/drawing/2014/main" id="{1E2206B3-80AD-4109-9C51-97A6129039F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874" t="5100" r="3035" b="6667"/>
            <a:stretch/>
          </p:blipFill>
          <p:spPr>
            <a:xfrm>
              <a:off x="0" y="0"/>
              <a:ext cx="12192000" cy="6858000"/>
            </a:xfrm>
            <a:prstGeom prst="rect">
              <a:avLst/>
            </a:prstGeom>
          </p:spPr>
        </p:pic>
        <p:sp>
          <p:nvSpPr>
            <p:cNvPr id="20" name="椭圆 19">
              <a:extLst>
                <a:ext uri="{FF2B5EF4-FFF2-40B4-BE49-F238E27FC236}">
                  <a16:creationId xmlns:a16="http://schemas.microsoft.com/office/drawing/2014/main" id="{A3E3E911-753F-4A88-8887-616EE2C52AE7}"/>
                </a:ext>
              </a:extLst>
            </p:cNvPr>
            <p:cNvSpPr/>
            <p:nvPr/>
          </p:nvSpPr>
          <p:spPr>
            <a:xfrm>
              <a:off x="10841250" y="182251"/>
              <a:ext cx="684000" cy="684000"/>
            </a:xfrm>
            <a:prstGeom prst="ellipse">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1" name="图片 20">
              <a:extLst>
                <a:ext uri="{FF2B5EF4-FFF2-40B4-BE49-F238E27FC236}">
                  <a16:creationId xmlns:a16="http://schemas.microsoft.com/office/drawing/2014/main" id="{87D8645B-9930-483C-B71E-B39239D08E9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52463" y="132353"/>
              <a:ext cx="670775" cy="720000"/>
            </a:xfrm>
            <a:prstGeom prst="rect">
              <a:avLst/>
            </a:prstGeom>
          </p:spPr>
        </p:pic>
        <p:pic>
          <p:nvPicPr>
            <p:cNvPr id="25" name="图片 24">
              <a:extLst>
                <a:ext uri="{FF2B5EF4-FFF2-40B4-BE49-F238E27FC236}">
                  <a16:creationId xmlns:a16="http://schemas.microsoft.com/office/drawing/2014/main" id="{D0749859-F97C-4683-A799-EDC5282A6C5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019132" y="182251"/>
              <a:ext cx="684000" cy="684000"/>
            </a:xfrm>
            <a:prstGeom prst="rect">
              <a:avLst/>
            </a:prstGeom>
          </p:spPr>
        </p:pic>
      </p:grpSp>
      <p:sp>
        <p:nvSpPr>
          <p:cNvPr id="3" name="文本框 2">
            <a:extLst>
              <a:ext uri="{FF2B5EF4-FFF2-40B4-BE49-F238E27FC236}">
                <a16:creationId xmlns:a16="http://schemas.microsoft.com/office/drawing/2014/main" id="{EDD9E149-F4AC-4AF1-819A-A7CD3AE4FE87}"/>
              </a:ext>
            </a:extLst>
          </p:cNvPr>
          <p:cNvSpPr txBox="1"/>
          <p:nvPr/>
        </p:nvSpPr>
        <p:spPr>
          <a:xfrm>
            <a:off x="810985" y="1206709"/>
            <a:ext cx="5122676" cy="461665"/>
          </a:xfrm>
          <a:prstGeom prst="rect">
            <a:avLst/>
          </a:prstGeom>
          <a:noFill/>
        </p:spPr>
        <p:txBody>
          <a:bodyPr wrap="square" rtlCol="0">
            <a:spAutoFit/>
          </a:bodyPr>
          <a:lstStyle/>
          <a:p>
            <a:r>
              <a:rPr lang="en-US" altLang="zh-CN" sz="2400" dirty="0">
                <a:solidFill>
                  <a:srgbClr val="F5F5F5"/>
                </a:solidFill>
              </a:rPr>
              <a:t>Too</a:t>
            </a:r>
            <a:r>
              <a:rPr lang="zh-CN" altLang="en-US" sz="2400" dirty="0">
                <a:solidFill>
                  <a:srgbClr val="F5F5F5"/>
                </a:solidFill>
              </a:rPr>
              <a:t> </a:t>
            </a:r>
            <a:r>
              <a:rPr lang="en-US" altLang="zh-CN" sz="2400" dirty="0">
                <a:solidFill>
                  <a:srgbClr val="F5F5F5"/>
                </a:solidFill>
              </a:rPr>
              <a:t>much</a:t>
            </a:r>
            <a:r>
              <a:rPr lang="zh-CN" altLang="en-US" sz="2400" dirty="0">
                <a:solidFill>
                  <a:srgbClr val="F5F5F5"/>
                </a:solidFill>
              </a:rPr>
              <a:t> </a:t>
            </a:r>
            <a:r>
              <a:rPr lang="en-US" altLang="zh-CN" sz="2400" dirty="0">
                <a:solidFill>
                  <a:srgbClr val="F5F5F5"/>
                </a:solidFill>
              </a:rPr>
              <a:t>Links</a:t>
            </a:r>
            <a:endParaRPr lang="zh-CN" altLang="en-US" sz="2400" dirty="0">
              <a:solidFill>
                <a:srgbClr val="F5F5F5"/>
              </a:solidFill>
            </a:endParaRPr>
          </a:p>
        </p:txBody>
      </p:sp>
      <p:sp>
        <p:nvSpPr>
          <p:cNvPr id="14" name="文本框 13">
            <a:extLst>
              <a:ext uri="{FF2B5EF4-FFF2-40B4-BE49-F238E27FC236}">
                <a16:creationId xmlns:a16="http://schemas.microsoft.com/office/drawing/2014/main" id="{CF619939-72EB-4320-8C15-6B015A1BD743}"/>
              </a:ext>
            </a:extLst>
          </p:cNvPr>
          <p:cNvSpPr txBox="1"/>
          <p:nvPr/>
        </p:nvSpPr>
        <p:spPr>
          <a:xfrm>
            <a:off x="4465122" y="310967"/>
            <a:ext cx="3064394" cy="584775"/>
          </a:xfrm>
          <a:prstGeom prst="rect">
            <a:avLst/>
          </a:prstGeom>
          <a:noFill/>
        </p:spPr>
        <p:txBody>
          <a:bodyPr wrap="square" rtlCol="0">
            <a:spAutoFit/>
          </a:bodyPr>
          <a:lstStyle/>
          <a:p>
            <a:pPr algn="ctr"/>
            <a:r>
              <a:rPr lang="en" altLang="zh-CN" sz="3200" dirty="0">
                <a:solidFill>
                  <a:srgbClr val="F5F5F5"/>
                </a:solidFill>
              </a:rPr>
              <a:t>R</a:t>
            </a:r>
            <a:r>
              <a:rPr lang="en-US" altLang="zh-CN" sz="3200" dirty="0" err="1">
                <a:solidFill>
                  <a:srgbClr val="F5F5F5"/>
                </a:solidFill>
              </a:rPr>
              <a:t>esource</a:t>
            </a:r>
            <a:endParaRPr lang="zh-CN" altLang="en-US" sz="3200" dirty="0">
              <a:solidFill>
                <a:srgbClr val="F5F5F5"/>
              </a:solidFill>
            </a:endParaRPr>
          </a:p>
        </p:txBody>
      </p:sp>
      <p:sp>
        <p:nvSpPr>
          <p:cNvPr id="4" name="矩形 3">
            <a:extLst>
              <a:ext uri="{FF2B5EF4-FFF2-40B4-BE49-F238E27FC236}">
                <a16:creationId xmlns:a16="http://schemas.microsoft.com/office/drawing/2014/main" id="{10F359E2-8E08-49A3-8750-0298FAD47469}"/>
              </a:ext>
            </a:extLst>
          </p:cNvPr>
          <p:cNvSpPr/>
          <p:nvPr/>
        </p:nvSpPr>
        <p:spPr>
          <a:xfrm>
            <a:off x="902525" y="1667635"/>
            <a:ext cx="1440000" cy="72000"/>
          </a:xfrm>
          <a:prstGeom prst="rect">
            <a:avLst/>
          </a:prstGeom>
          <a:solidFill>
            <a:srgbClr val="2666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Rectangle 2">
            <a:extLst>
              <a:ext uri="{FF2B5EF4-FFF2-40B4-BE49-F238E27FC236}">
                <a16:creationId xmlns:a16="http://schemas.microsoft.com/office/drawing/2014/main" id="{C77DA275-BC3F-0BF5-F633-FD42861662A3}"/>
              </a:ext>
            </a:extLst>
          </p:cNvPr>
          <p:cNvSpPr/>
          <p:nvPr/>
        </p:nvSpPr>
        <p:spPr>
          <a:xfrm>
            <a:off x="4414044" y="6370202"/>
            <a:ext cx="3363912" cy="307777"/>
          </a:xfrm>
          <a:prstGeom prst="rect">
            <a:avLst/>
          </a:prstGeom>
        </p:spPr>
        <p:txBody>
          <a:bodyPr wrap="square">
            <a:spAutoFit/>
          </a:bodyPr>
          <a:lstStyle/>
          <a:p>
            <a:pPr algn="ctr"/>
            <a:r>
              <a:rPr lang="en-US" altLang="zh-CN" sz="1400" b="0" i="0" dirty="0">
                <a:solidFill>
                  <a:srgbClr val="F5F5F5"/>
                </a:solidFill>
                <a:effectLst/>
                <a:latin typeface="arial" panose="020B0604020202020204" pitchFamily="34" charset="0"/>
              </a:rPr>
              <a:t>© Apache </a:t>
            </a:r>
            <a:r>
              <a:rPr lang="en-US" altLang="zh-CN" sz="1400" b="0" i="0" dirty="0" err="1">
                <a:solidFill>
                  <a:srgbClr val="F5F5F5"/>
                </a:solidFill>
                <a:effectLst/>
                <a:latin typeface="arial" panose="020B0604020202020204" pitchFamily="34" charset="0"/>
              </a:rPr>
              <a:t>SeaTunnel</a:t>
            </a:r>
            <a:r>
              <a:rPr lang="en-US" altLang="zh-CN" sz="1400" b="0" i="0" dirty="0">
                <a:solidFill>
                  <a:srgbClr val="F5F5F5"/>
                </a:solidFill>
                <a:effectLst/>
                <a:latin typeface="arial" panose="020B0604020202020204" pitchFamily="34" charset="0"/>
              </a:rPr>
              <a:t> Community</a:t>
            </a:r>
            <a:endParaRPr lang="zh-CN" altLang="en-US" sz="1400" dirty="0">
              <a:solidFill>
                <a:srgbClr val="F5F5F5"/>
              </a:solidFill>
            </a:endParaRPr>
          </a:p>
        </p:txBody>
      </p:sp>
      <p:pic>
        <p:nvPicPr>
          <p:cNvPr id="7" name="图片 6">
            <a:extLst>
              <a:ext uri="{FF2B5EF4-FFF2-40B4-BE49-F238E27FC236}">
                <a16:creationId xmlns:a16="http://schemas.microsoft.com/office/drawing/2014/main" id="{A28ED632-10C7-A9C7-9DA6-83BBF252D2E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11556" y="1843940"/>
            <a:ext cx="6513342" cy="4346241"/>
          </a:xfrm>
          <a:prstGeom prst="rect">
            <a:avLst/>
          </a:prstGeom>
        </p:spPr>
      </p:pic>
    </p:spTree>
    <p:extLst>
      <p:ext uri="{BB962C8B-B14F-4D97-AF65-F5344CB8AC3E}">
        <p14:creationId xmlns:p14="http://schemas.microsoft.com/office/powerpoint/2010/main" val="412065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组合 28">
            <a:extLst>
              <a:ext uri="{FF2B5EF4-FFF2-40B4-BE49-F238E27FC236}">
                <a16:creationId xmlns:a16="http://schemas.microsoft.com/office/drawing/2014/main" id="{F99590F8-9E2D-4EFF-8F46-4A0A60136651}"/>
              </a:ext>
            </a:extLst>
          </p:cNvPr>
          <p:cNvGrpSpPr/>
          <p:nvPr/>
        </p:nvGrpSpPr>
        <p:grpSpPr>
          <a:xfrm>
            <a:off x="0" y="0"/>
            <a:ext cx="12192000" cy="6858000"/>
            <a:chOff x="0" y="0"/>
            <a:chExt cx="12192000" cy="6858000"/>
          </a:xfrm>
        </p:grpSpPr>
        <p:pic>
          <p:nvPicPr>
            <p:cNvPr id="6" name="图片 5">
              <a:extLst>
                <a:ext uri="{FF2B5EF4-FFF2-40B4-BE49-F238E27FC236}">
                  <a16:creationId xmlns:a16="http://schemas.microsoft.com/office/drawing/2014/main" id="{1E2206B3-80AD-4109-9C51-97A6129039F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874" t="5100" r="3035" b="6667"/>
            <a:stretch/>
          </p:blipFill>
          <p:spPr>
            <a:xfrm>
              <a:off x="0" y="0"/>
              <a:ext cx="12192000" cy="6858000"/>
            </a:xfrm>
            <a:prstGeom prst="rect">
              <a:avLst/>
            </a:prstGeom>
          </p:spPr>
        </p:pic>
        <p:sp>
          <p:nvSpPr>
            <p:cNvPr id="20" name="椭圆 19">
              <a:extLst>
                <a:ext uri="{FF2B5EF4-FFF2-40B4-BE49-F238E27FC236}">
                  <a16:creationId xmlns:a16="http://schemas.microsoft.com/office/drawing/2014/main" id="{A3E3E911-753F-4A88-8887-616EE2C52AE7}"/>
                </a:ext>
              </a:extLst>
            </p:cNvPr>
            <p:cNvSpPr/>
            <p:nvPr/>
          </p:nvSpPr>
          <p:spPr>
            <a:xfrm>
              <a:off x="10841250" y="182251"/>
              <a:ext cx="684000" cy="684000"/>
            </a:xfrm>
            <a:prstGeom prst="ellipse">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1" name="图片 20">
              <a:extLst>
                <a:ext uri="{FF2B5EF4-FFF2-40B4-BE49-F238E27FC236}">
                  <a16:creationId xmlns:a16="http://schemas.microsoft.com/office/drawing/2014/main" id="{87D8645B-9930-483C-B71E-B39239D08E9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52463" y="132353"/>
              <a:ext cx="670775" cy="720000"/>
            </a:xfrm>
            <a:prstGeom prst="rect">
              <a:avLst/>
            </a:prstGeom>
          </p:spPr>
        </p:pic>
        <p:pic>
          <p:nvPicPr>
            <p:cNvPr id="25" name="图片 24">
              <a:extLst>
                <a:ext uri="{FF2B5EF4-FFF2-40B4-BE49-F238E27FC236}">
                  <a16:creationId xmlns:a16="http://schemas.microsoft.com/office/drawing/2014/main" id="{D0749859-F97C-4683-A799-EDC5282A6C5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019132" y="182251"/>
              <a:ext cx="684000" cy="684000"/>
            </a:xfrm>
            <a:prstGeom prst="rect">
              <a:avLst/>
            </a:prstGeom>
          </p:spPr>
        </p:pic>
      </p:grpSp>
      <p:sp>
        <p:nvSpPr>
          <p:cNvPr id="3" name="文本框 2">
            <a:extLst>
              <a:ext uri="{FF2B5EF4-FFF2-40B4-BE49-F238E27FC236}">
                <a16:creationId xmlns:a16="http://schemas.microsoft.com/office/drawing/2014/main" id="{EDD9E149-F4AC-4AF1-819A-A7CD3AE4FE87}"/>
              </a:ext>
            </a:extLst>
          </p:cNvPr>
          <p:cNvSpPr txBox="1"/>
          <p:nvPr/>
        </p:nvSpPr>
        <p:spPr>
          <a:xfrm>
            <a:off x="810985" y="1206709"/>
            <a:ext cx="5122676" cy="461665"/>
          </a:xfrm>
          <a:prstGeom prst="rect">
            <a:avLst/>
          </a:prstGeom>
          <a:noFill/>
        </p:spPr>
        <p:txBody>
          <a:bodyPr wrap="square" rtlCol="0">
            <a:spAutoFit/>
          </a:bodyPr>
          <a:lstStyle/>
          <a:p>
            <a:r>
              <a:rPr lang="en-US" altLang="zh-CN" sz="2400" dirty="0">
                <a:solidFill>
                  <a:srgbClr val="F5F5F5"/>
                </a:solidFill>
              </a:rPr>
              <a:t>Uncontrollable</a:t>
            </a:r>
            <a:r>
              <a:rPr lang="zh-CN" altLang="en-US" sz="2400" dirty="0">
                <a:solidFill>
                  <a:srgbClr val="F5F5F5"/>
                </a:solidFill>
              </a:rPr>
              <a:t> </a:t>
            </a:r>
            <a:r>
              <a:rPr lang="en-US" altLang="zh-CN" sz="2400" dirty="0">
                <a:solidFill>
                  <a:srgbClr val="F5F5F5"/>
                </a:solidFill>
              </a:rPr>
              <a:t>Pressure</a:t>
            </a:r>
            <a:endParaRPr lang="zh-CN" altLang="en-US" sz="2400" dirty="0">
              <a:solidFill>
                <a:srgbClr val="F5F5F5"/>
              </a:solidFill>
            </a:endParaRPr>
          </a:p>
        </p:txBody>
      </p:sp>
      <p:sp>
        <p:nvSpPr>
          <p:cNvPr id="14" name="文本框 13">
            <a:extLst>
              <a:ext uri="{FF2B5EF4-FFF2-40B4-BE49-F238E27FC236}">
                <a16:creationId xmlns:a16="http://schemas.microsoft.com/office/drawing/2014/main" id="{CF619939-72EB-4320-8C15-6B015A1BD743}"/>
              </a:ext>
            </a:extLst>
          </p:cNvPr>
          <p:cNvSpPr txBox="1"/>
          <p:nvPr/>
        </p:nvSpPr>
        <p:spPr>
          <a:xfrm>
            <a:off x="4465122" y="310967"/>
            <a:ext cx="3064394" cy="584775"/>
          </a:xfrm>
          <a:prstGeom prst="rect">
            <a:avLst/>
          </a:prstGeom>
          <a:noFill/>
        </p:spPr>
        <p:txBody>
          <a:bodyPr wrap="square" rtlCol="0">
            <a:spAutoFit/>
          </a:bodyPr>
          <a:lstStyle/>
          <a:p>
            <a:pPr algn="ctr"/>
            <a:r>
              <a:rPr lang="en" altLang="zh-CN" sz="3200" dirty="0">
                <a:solidFill>
                  <a:srgbClr val="F5F5F5"/>
                </a:solidFill>
              </a:rPr>
              <a:t>R</a:t>
            </a:r>
            <a:r>
              <a:rPr lang="en-US" altLang="zh-CN" sz="3200" dirty="0" err="1">
                <a:solidFill>
                  <a:srgbClr val="F5F5F5"/>
                </a:solidFill>
              </a:rPr>
              <a:t>esource</a:t>
            </a:r>
            <a:endParaRPr lang="zh-CN" altLang="en-US" sz="3200" dirty="0">
              <a:solidFill>
                <a:srgbClr val="F5F5F5"/>
              </a:solidFill>
            </a:endParaRPr>
          </a:p>
        </p:txBody>
      </p:sp>
      <p:sp>
        <p:nvSpPr>
          <p:cNvPr id="4" name="矩形 3">
            <a:extLst>
              <a:ext uri="{FF2B5EF4-FFF2-40B4-BE49-F238E27FC236}">
                <a16:creationId xmlns:a16="http://schemas.microsoft.com/office/drawing/2014/main" id="{10F359E2-8E08-49A3-8750-0298FAD47469}"/>
              </a:ext>
            </a:extLst>
          </p:cNvPr>
          <p:cNvSpPr/>
          <p:nvPr/>
        </p:nvSpPr>
        <p:spPr>
          <a:xfrm>
            <a:off x="902525" y="1667635"/>
            <a:ext cx="1440000" cy="72000"/>
          </a:xfrm>
          <a:prstGeom prst="rect">
            <a:avLst/>
          </a:prstGeom>
          <a:solidFill>
            <a:srgbClr val="2666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Rectangle 2">
            <a:extLst>
              <a:ext uri="{FF2B5EF4-FFF2-40B4-BE49-F238E27FC236}">
                <a16:creationId xmlns:a16="http://schemas.microsoft.com/office/drawing/2014/main" id="{C77DA275-BC3F-0BF5-F633-FD42861662A3}"/>
              </a:ext>
            </a:extLst>
          </p:cNvPr>
          <p:cNvSpPr/>
          <p:nvPr/>
        </p:nvSpPr>
        <p:spPr>
          <a:xfrm>
            <a:off x="4414044" y="6370202"/>
            <a:ext cx="3363912" cy="307777"/>
          </a:xfrm>
          <a:prstGeom prst="rect">
            <a:avLst/>
          </a:prstGeom>
        </p:spPr>
        <p:txBody>
          <a:bodyPr wrap="square">
            <a:spAutoFit/>
          </a:bodyPr>
          <a:lstStyle/>
          <a:p>
            <a:pPr algn="ctr"/>
            <a:r>
              <a:rPr lang="en-US" altLang="zh-CN" sz="1400" b="0" i="0" dirty="0">
                <a:solidFill>
                  <a:srgbClr val="F5F5F5"/>
                </a:solidFill>
                <a:effectLst/>
                <a:latin typeface="arial" panose="020B0604020202020204" pitchFamily="34" charset="0"/>
              </a:rPr>
              <a:t>© Apache </a:t>
            </a:r>
            <a:r>
              <a:rPr lang="en-US" altLang="zh-CN" sz="1400" b="0" i="0" dirty="0" err="1">
                <a:solidFill>
                  <a:srgbClr val="F5F5F5"/>
                </a:solidFill>
                <a:effectLst/>
                <a:latin typeface="arial" panose="020B0604020202020204" pitchFamily="34" charset="0"/>
              </a:rPr>
              <a:t>SeaTunnel</a:t>
            </a:r>
            <a:r>
              <a:rPr lang="en-US" altLang="zh-CN" sz="1400" b="0" i="0" dirty="0">
                <a:solidFill>
                  <a:srgbClr val="F5F5F5"/>
                </a:solidFill>
                <a:effectLst/>
                <a:latin typeface="arial" panose="020B0604020202020204" pitchFamily="34" charset="0"/>
              </a:rPr>
              <a:t> Community</a:t>
            </a:r>
            <a:endParaRPr lang="zh-CN" altLang="en-US" sz="1400" dirty="0">
              <a:solidFill>
                <a:srgbClr val="F5F5F5"/>
              </a:solidFill>
            </a:endParaRPr>
          </a:p>
        </p:txBody>
      </p:sp>
      <p:pic>
        <p:nvPicPr>
          <p:cNvPr id="10" name="图片 9">
            <a:extLst>
              <a:ext uri="{FF2B5EF4-FFF2-40B4-BE49-F238E27FC236}">
                <a16:creationId xmlns:a16="http://schemas.microsoft.com/office/drawing/2014/main" id="{B25C8EB3-90E6-7020-F9B0-ECAAFB6A17B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22525" y="2007358"/>
            <a:ext cx="8885536" cy="4122091"/>
          </a:xfrm>
          <a:prstGeom prst="rect">
            <a:avLst/>
          </a:prstGeom>
        </p:spPr>
      </p:pic>
    </p:spTree>
    <p:extLst>
      <p:ext uri="{BB962C8B-B14F-4D97-AF65-F5344CB8AC3E}">
        <p14:creationId xmlns:p14="http://schemas.microsoft.com/office/powerpoint/2010/main" val="8492578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矩形: 圆角 88"/>
          <p:cNvSpPr/>
          <p:nvPr/>
        </p:nvSpPr>
        <p:spPr>
          <a:xfrm>
            <a:off x="0" y="-32945"/>
            <a:ext cx="12192000" cy="6890945"/>
          </a:xfrm>
          <a:prstGeom prst="roundRect">
            <a:avLst>
              <a:gd name="adj" fmla="val 0"/>
            </a:avLst>
          </a:prstGeom>
          <a:solidFill>
            <a:srgbClr val="161C2A"/>
          </a:solidFill>
          <a:ln w="12700" cap="rnd" cmpd="sng" algn="ctr">
            <a:noFill/>
            <a:prstDash val="solid"/>
            <a:round/>
          </a:ln>
          <a:effectLst>
            <a:outerShdw blurRad="254000" dist="127000" algn="ctr" rotWithShape="0">
              <a:srgbClr val="01857C">
                <a:alpha val="20000"/>
              </a:srgbClr>
            </a:outerShdw>
          </a:effectLst>
        </p:spPr>
        <p:txBody>
          <a:bodyPr rot="0" spcFirstLastPara="0" vert="horz" wrap="square" lIns="0" tIns="0" rIns="0" bIns="0" numCol="1" spcCol="0" rtlCol="0" fromWordArt="0" anchor="ctr" anchorCtr="0" forceAA="0" compatLnSpc="1">
            <a:normAutofit/>
          </a:bodyPr>
          <a:lstStyle/>
          <a:p>
            <a:pPr algn="r"/>
            <a:endParaRPr lang="zh-CN" altLang="en-US" b="1" kern="0">
              <a:noFill/>
              <a:latin typeface="Arial" panose="020B0604020202090204" pitchFamily="34" charset="0"/>
              <a:ea typeface="微软雅黑" panose="020B0503020204020204" charset="-122"/>
              <a:cs typeface="Arial" panose="020B0604020202090204" pitchFamily="34" charset="0"/>
            </a:endParaRPr>
          </a:p>
        </p:txBody>
      </p:sp>
      <p:grpSp>
        <p:nvGrpSpPr>
          <p:cNvPr id="36" name="组合 35"/>
          <p:cNvGrpSpPr/>
          <p:nvPr/>
        </p:nvGrpSpPr>
        <p:grpSpPr>
          <a:xfrm>
            <a:off x="4212894" y="2508368"/>
            <a:ext cx="1183083" cy="279136"/>
            <a:chOff x="9906371" y="3180026"/>
            <a:chExt cx="1990145" cy="469554"/>
          </a:xfrm>
          <a:solidFill>
            <a:schemeClr val="bg1"/>
          </a:solidFill>
        </p:grpSpPr>
        <p:sp>
          <p:nvSpPr>
            <p:cNvPr id="37" name="平行四边形 36"/>
            <p:cNvSpPr/>
            <p:nvPr/>
          </p:nvSpPr>
          <p:spPr>
            <a:xfrm flipH="1">
              <a:off x="9906371" y="3180026"/>
              <a:ext cx="636007" cy="469554"/>
            </a:xfrm>
            <a:prstGeom prst="parallelogram">
              <a:avLst>
                <a:gd name="adj" fmla="val 8751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平行四边形 37"/>
            <p:cNvSpPr/>
            <p:nvPr/>
          </p:nvSpPr>
          <p:spPr>
            <a:xfrm flipH="1">
              <a:off x="10244906" y="3180026"/>
              <a:ext cx="636007" cy="469554"/>
            </a:xfrm>
            <a:prstGeom prst="parallelogram">
              <a:avLst>
                <a:gd name="adj" fmla="val 8751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平行四边形 38"/>
            <p:cNvSpPr/>
            <p:nvPr/>
          </p:nvSpPr>
          <p:spPr>
            <a:xfrm flipH="1">
              <a:off x="10583441" y="3180026"/>
              <a:ext cx="636007" cy="469554"/>
            </a:xfrm>
            <a:prstGeom prst="parallelogram">
              <a:avLst>
                <a:gd name="adj" fmla="val 8751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平行四边形 39"/>
            <p:cNvSpPr/>
            <p:nvPr/>
          </p:nvSpPr>
          <p:spPr>
            <a:xfrm flipH="1">
              <a:off x="10921976" y="3180026"/>
              <a:ext cx="636007" cy="469554"/>
            </a:xfrm>
            <a:prstGeom prst="parallelogram">
              <a:avLst>
                <a:gd name="adj" fmla="val 8751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平行四边形 40"/>
            <p:cNvSpPr/>
            <p:nvPr/>
          </p:nvSpPr>
          <p:spPr>
            <a:xfrm flipH="1">
              <a:off x="11260509" y="3180026"/>
              <a:ext cx="636007" cy="469554"/>
            </a:xfrm>
            <a:prstGeom prst="parallelogram">
              <a:avLst>
                <a:gd name="adj" fmla="val 8751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直角三角形 41"/>
            <p:cNvSpPr/>
            <p:nvPr/>
          </p:nvSpPr>
          <p:spPr>
            <a:xfrm>
              <a:off x="9929223" y="3347356"/>
              <a:ext cx="260972" cy="302224"/>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直角三角形 42"/>
            <p:cNvSpPr/>
            <p:nvPr/>
          </p:nvSpPr>
          <p:spPr>
            <a:xfrm rot="10800000">
              <a:off x="11635544" y="3180026"/>
              <a:ext cx="260972" cy="302224"/>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4" name="组合 63"/>
          <p:cNvGrpSpPr/>
          <p:nvPr/>
        </p:nvGrpSpPr>
        <p:grpSpPr>
          <a:xfrm>
            <a:off x="1376442" y="2498644"/>
            <a:ext cx="8345343" cy="2057924"/>
            <a:chOff x="2422187" y="2478061"/>
            <a:chExt cx="6157482" cy="1491916"/>
          </a:xfrm>
        </p:grpSpPr>
        <p:sp>
          <p:nvSpPr>
            <p:cNvPr id="63" name="矩形 62"/>
            <p:cNvSpPr/>
            <p:nvPr/>
          </p:nvSpPr>
          <p:spPr>
            <a:xfrm>
              <a:off x="3635946" y="3224018"/>
              <a:ext cx="601266" cy="45719"/>
            </a:xfrm>
            <a:prstGeom prst="rect">
              <a:avLst/>
            </a:prstGeom>
            <a:solidFill>
              <a:srgbClr val="BECDD6">
                <a:alpha val="2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1" name="组合 20"/>
            <p:cNvGrpSpPr/>
            <p:nvPr/>
          </p:nvGrpSpPr>
          <p:grpSpPr>
            <a:xfrm>
              <a:off x="2422187" y="2617139"/>
              <a:ext cx="1213759" cy="1213760"/>
              <a:chOff x="3335150" y="3314633"/>
              <a:chExt cx="1764867" cy="1764868"/>
            </a:xfrm>
          </p:grpSpPr>
          <p:sp>
            <p:nvSpPr>
              <p:cNvPr id="23" name="椭圆 22"/>
              <p:cNvSpPr/>
              <p:nvPr/>
            </p:nvSpPr>
            <p:spPr>
              <a:xfrm>
                <a:off x="3472445" y="3451928"/>
                <a:ext cx="1490277" cy="1490278"/>
              </a:xfrm>
              <a:prstGeom prst="ellipse">
                <a:avLst/>
              </a:prstGeom>
              <a:gradFill>
                <a:gsLst>
                  <a:gs pos="0">
                    <a:srgbClr val="657587"/>
                  </a:gs>
                  <a:gs pos="53000">
                    <a:srgbClr val="6C889D"/>
                  </a:gs>
                  <a:gs pos="100000">
                    <a:srgbClr val="75A3BA"/>
                  </a:gs>
                </a:gsLst>
                <a:lin ang="14400000" scaled="0"/>
              </a:gradFill>
              <a:ln w="12700" cap="rnd" cmpd="sng" algn="ctr">
                <a:noFill/>
                <a:prstDash val="solid"/>
                <a:round/>
              </a:ln>
              <a:effectLst>
                <a:outerShdw blurRad="304800" dist="127000" algn="ctr" rotWithShape="0">
                  <a:schemeClr val="bg1">
                    <a:alpha val="20000"/>
                  </a:schemeClr>
                </a:outerShdw>
              </a:effectLst>
            </p:spPr>
            <p:txBody>
              <a:bodyPr rot="0" spcFirstLastPara="0" vert="horz" wrap="square" lIns="0" tIns="0" rIns="0" bIns="0" numCol="1" spcCol="0" rtlCol="0" fromWordArt="0" anchor="ctr" anchorCtr="0" forceAA="0" compatLnSpc="1">
                <a:normAutofit/>
              </a:bodyPr>
              <a:lstStyle/>
              <a:p>
                <a:pPr algn="ctr"/>
                <a:r>
                  <a:rPr lang="en-US" altLang="zh-CN" sz="3200" b="1" kern="0" dirty="0">
                    <a:solidFill>
                      <a:srgbClr val="D4DBDF"/>
                    </a:solidFill>
                    <a:latin typeface="+mj-ea"/>
                    <a:ea typeface="+mj-ea"/>
                    <a:cs typeface="Arial" panose="020B0604020202090204" pitchFamily="34" charset="0"/>
                  </a:rPr>
                  <a:t>03</a:t>
                </a:r>
                <a:endParaRPr lang="zh-CN" altLang="en-US" sz="3200" b="1" kern="0" dirty="0">
                  <a:solidFill>
                    <a:srgbClr val="D4DBDF"/>
                  </a:solidFill>
                  <a:latin typeface="+mj-ea"/>
                  <a:ea typeface="+mj-ea"/>
                  <a:cs typeface="Arial" panose="020B0604020202090204" pitchFamily="34" charset="0"/>
                </a:endParaRPr>
              </a:p>
            </p:txBody>
          </p:sp>
          <p:sp>
            <p:nvSpPr>
              <p:cNvPr id="24" name="椭圆 23"/>
              <p:cNvSpPr/>
              <p:nvPr/>
            </p:nvSpPr>
            <p:spPr>
              <a:xfrm>
                <a:off x="3335150" y="3314633"/>
                <a:ext cx="1764867" cy="1764868"/>
              </a:xfrm>
              <a:prstGeom prst="ellipse">
                <a:avLst/>
              </a:prstGeom>
              <a:noFill/>
              <a:ln w="50800">
                <a:solidFill>
                  <a:srgbClr val="739DB4">
                    <a:alpha val="25000"/>
                  </a:srgbClr>
                </a:solidFill>
              </a:ln>
              <a:effectLst>
                <a:outerShdw blurRad="304800" dist="50800" dir="5400000" algn="ctr" rotWithShape="0">
                  <a:schemeClr val="bg1">
                    <a:alpha val="43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3" name="矩形: 圆角 52"/>
            <p:cNvSpPr/>
            <p:nvPr/>
          </p:nvSpPr>
          <p:spPr>
            <a:xfrm>
              <a:off x="4126832" y="2478061"/>
              <a:ext cx="4452837" cy="1491916"/>
            </a:xfrm>
            <a:prstGeom prst="roundRect">
              <a:avLst/>
            </a:prstGeom>
            <a:solidFill>
              <a:srgbClr val="01C8C1"/>
            </a:solidFill>
            <a:ln w="12700" cap="rnd" cmpd="sng" algn="ctr">
              <a:noFill/>
              <a:prstDash val="solid"/>
              <a:round/>
            </a:ln>
            <a:effectLst>
              <a:outerShdw blurRad="304800" dist="127000" algn="ctr" rotWithShape="0">
                <a:srgbClr val="01C8C1">
                  <a:alpha val="20000"/>
                </a:srgbClr>
              </a:outerShdw>
            </a:effectLst>
          </p:spPr>
          <p:txBody>
            <a:bodyPr rot="0" spcFirstLastPara="0" vert="horz" wrap="square" lIns="0" tIns="0" rIns="0" bIns="0" numCol="1" spcCol="0" rtlCol="0" fromWordArt="0" anchor="ctr" anchorCtr="0" forceAA="0" compatLnSpc="1">
              <a:normAutofit/>
            </a:bodyPr>
            <a:lstStyle/>
            <a:p>
              <a:pPr algn="r"/>
              <a:endParaRPr lang="zh-CN" altLang="en-US" b="1" kern="0">
                <a:noFill/>
                <a:latin typeface="Arial" panose="020B0604020202090204" pitchFamily="34" charset="0"/>
                <a:ea typeface="微软雅黑" panose="020B0503020204020204" charset="-122"/>
                <a:cs typeface="Arial" panose="020B0604020202090204" pitchFamily="34" charset="0"/>
              </a:endParaRPr>
            </a:p>
          </p:txBody>
        </p:sp>
        <p:sp>
          <p:nvSpPr>
            <p:cNvPr id="54" name="文本框 53"/>
            <p:cNvSpPr txBox="1"/>
            <p:nvPr/>
          </p:nvSpPr>
          <p:spPr>
            <a:xfrm>
              <a:off x="4793986" y="2903590"/>
              <a:ext cx="3207479" cy="714004"/>
            </a:xfrm>
            <a:prstGeom prst="rect">
              <a:avLst/>
            </a:prstGeom>
            <a:noFill/>
          </p:spPr>
          <p:txBody>
            <a:bodyPr wrap="none" lIns="0" tIns="0" rIns="0" bIns="0" rtlCol="0">
              <a:spAutoFit/>
            </a:bodyPr>
            <a:lstStyle/>
            <a:p>
              <a:r>
                <a:rPr lang="en" altLang="zh-CN" sz="3200" b="1" dirty="0">
                  <a:solidFill>
                    <a:srgbClr val="24292F"/>
                  </a:solidFill>
                  <a:latin typeface="-apple-system"/>
                </a:rPr>
                <a:t>A</a:t>
              </a:r>
              <a:r>
                <a:rPr lang="en-US" altLang="zh-CN" sz="3200" b="1" dirty="0" err="1">
                  <a:solidFill>
                    <a:srgbClr val="24292F"/>
                  </a:solidFill>
                  <a:latin typeface="-apple-system"/>
                </a:rPr>
                <a:t>richitecture</a:t>
              </a:r>
              <a:r>
                <a:rPr lang="zh-CN" altLang="en-US" sz="3200" b="1" dirty="0">
                  <a:solidFill>
                    <a:srgbClr val="24292F"/>
                  </a:solidFill>
                  <a:latin typeface="-apple-system"/>
                </a:rPr>
                <a:t> </a:t>
              </a:r>
              <a:r>
                <a:rPr lang="en-US" altLang="zh-CN" sz="3200" b="1" dirty="0">
                  <a:solidFill>
                    <a:srgbClr val="24292F"/>
                  </a:solidFill>
                  <a:latin typeface="-apple-system"/>
                </a:rPr>
                <a:t>goals</a:t>
              </a:r>
              <a:r>
                <a:rPr lang="zh-CN" altLang="en-US" sz="3200" b="1" dirty="0">
                  <a:solidFill>
                    <a:srgbClr val="24292F"/>
                  </a:solidFill>
                  <a:latin typeface="-apple-system"/>
                </a:rPr>
                <a:t> </a:t>
              </a:r>
              <a:r>
                <a:rPr lang="en-US" altLang="zh-CN" sz="3200" b="1" dirty="0">
                  <a:solidFill>
                    <a:srgbClr val="24292F"/>
                  </a:solidFill>
                  <a:latin typeface="-apple-system"/>
                </a:rPr>
                <a:t>of</a:t>
              </a:r>
            </a:p>
            <a:p>
              <a:r>
                <a:rPr lang="en-US" altLang="zh-CN" sz="3200" b="1" dirty="0">
                  <a:solidFill>
                    <a:srgbClr val="24292F"/>
                  </a:solidFill>
                  <a:latin typeface="-apple-system"/>
                </a:rPr>
                <a:t>Apache</a:t>
              </a:r>
              <a:r>
                <a:rPr lang="zh-CN" altLang="en-US" sz="3200" b="1" dirty="0">
                  <a:solidFill>
                    <a:srgbClr val="24292F"/>
                  </a:solidFill>
                  <a:latin typeface="-apple-system"/>
                </a:rPr>
                <a:t> </a:t>
              </a:r>
              <a:r>
                <a:rPr lang="en-US" altLang="zh-CN" sz="3200" b="1" dirty="0" err="1">
                  <a:solidFill>
                    <a:srgbClr val="24292F"/>
                  </a:solidFill>
                  <a:latin typeface="-apple-system"/>
                </a:rPr>
                <a:t>SeaTunnel</a:t>
              </a:r>
              <a:r>
                <a:rPr lang="zh-CN" altLang="en-US" sz="3200" b="1" dirty="0">
                  <a:solidFill>
                    <a:srgbClr val="24292F"/>
                  </a:solidFill>
                  <a:latin typeface="-apple-system"/>
                </a:rPr>
                <a:t> </a:t>
              </a:r>
              <a:r>
                <a:rPr lang="en-US" altLang="zh-CN" sz="3200" b="1" dirty="0">
                  <a:solidFill>
                    <a:srgbClr val="24292F"/>
                  </a:solidFill>
                  <a:latin typeface="-apple-system"/>
                </a:rPr>
                <a:t>Engine</a:t>
              </a:r>
              <a:endParaRPr lang="en" altLang="zh-CN" sz="3200" b="1" dirty="0">
                <a:solidFill>
                  <a:srgbClr val="24292F"/>
                </a:solidFill>
                <a:latin typeface="-apple-system"/>
              </a:endParaRPr>
            </a:p>
          </p:txBody>
        </p:sp>
      </p:grpSp>
      <p:grpSp>
        <p:nvGrpSpPr>
          <p:cNvPr id="55" name="组合 54"/>
          <p:cNvGrpSpPr/>
          <p:nvPr/>
        </p:nvGrpSpPr>
        <p:grpSpPr>
          <a:xfrm>
            <a:off x="7228468" y="3941457"/>
            <a:ext cx="2607057" cy="615108"/>
            <a:chOff x="9906371" y="3180026"/>
            <a:chExt cx="1990145" cy="469554"/>
          </a:xfrm>
          <a:solidFill>
            <a:srgbClr val="7096AB">
              <a:alpha val="20000"/>
            </a:srgbClr>
          </a:solidFill>
        </p:grpSpPr>
        <p:sp>
          <p:nvSpPr>
            <p:cNvPr id="56" name="平行四边形 55"/>
            <p:cNvSpPr/>
            <p:nvPr/>
          </p:nvSpPr>
          <p:spPr>
            <a:xfrm flipH="1">
              <a:off x="9906371" y="3180026"/>
              <a:ext cx="636007" cy="469554"/>
            </a:xfrm>
            <a:prstGeom prst="parallelogram">
              <a:avLst>
                <a:gd name="adj" fmla="val 8751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平行四边形 56"/>
            <p:cNvSpPr/>
            <p:nvPr/>
          </p:nvSpPr>
          <p:spPr>
            <a:xfrm flipH="1">
              <a:off x="10244906" y="3180026"/>
              <a:ext cx="636007" cy="469554"/>
            </a:xfrm>
            <a:prstGeom prst="parallelogram">
              <a:avLst>
                <a:gd name="adj" fmla="val 8751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平行四边形 57"/>
            <p:cNvSpPr/>
            <p:nvPr/>
          </p:nvSpPr>
          <p:spPr>
            <a:xfrm flipH="1">
              <a:off x="10583441" y="3180026"/>
              <a:ext cx="636007" cy="469554"/>
            </a:xfrm>
            <a:prstGeom prst="parallelogram">
              <a:avLst>
                <a:gd name="adj" fmla="val 8751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平行四边形 58"/>
            <p:cNvSpPr/>
            <p:nvPr/>
          </p:nvSpPr>
          <p:spPr>
            <a:xfrm flipH="1">
              <a:off x="10921976" y="3180026"/>
              <a:ext cx="636007" cy="469554"/>
            </a:xfrm>
            <a:prstGeom prst="parallelogram">
              <a:avLst>
                <a:gd name="adj" fmla="val 8751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平行四边形 59"/>
            <p:cNvSpPr/>
            <p:nvPr/>
          </p:nvSpPr>
          <p:spPr>
            <a:xfrm flipH="1">
              <a:off x="11260509" y="3180026"/>
              <a:ext cx="636007" cy="469554"/>
            </a:xfrm>
            <a:prstGeom prst="parallelogram">
              <a:avLst>
                <a:gd name="adj" fmla="val 8751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直角三角形 60"/>
            <p:cNvSpPr/>
            <p:nvPr/>
          </p:nvSpPr>
          <p:spPr>
            <a:xfrm>
              <a:off x="9929223" y="3347356"/>
              <a:ext cx="260972" cy="302224"/>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直角三角形 61"/>
            <p:cNvSpPr/>
            <p:nvPr/>
          </p:nvSpPr>
          <p:spPr>
            <a:xfrm rot="10800000">
              <a:off x="11635544" y="3180026"/>
              <a:ext cx="260972" cy="302224"/>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5" name="组合 64"/>
          <p:cNvGrpSpPr/>
          <p:nvPr/>
        </p:nvGrpSpPr>
        <p:grpSpPr>
          <a:xfrm>
            <a:off x="-232012" y="147490"/>
            <a:ext cx="2087161" cy="492444"/>
            <a:chOff x="9906371" y="3180026"/>
            <a:chExt cx="1990145" cy="469554"/>
          </a:xfrm>
          <a:solidFill>
            <a:srgbClr val="01C8C1">
              <a:alpha val="20000"/>
            </a:srgbClr>
          </a:solidFill>
        </p:grpSpPr>
        <p:sp>
          <p:nvSpPr>
            <p:cNvPr id="66" name="平行四边形 65"/>
            <p:cNvSpPr/>
            <p:nvPr/>
          </p:nvSpPr>
          <p:spPr>
            <a:xfrm flipH="1">
              <a:off x="9906371" y="3180026"/>
              <a:ext cx="636007" cy="469554"/>
            </a:xfrm>
            <a:prstGeom prst="parallelogram">
              <a:avLst>
                <a:gd name="adj" fmla="val 8751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平行四边形 66"/>
            <p:cNvSpPr/>
            <p:nvPr/>
          </p:nvSpPr>
          <p:spPr>
            <a:xfrm flipH="1">
              <a:off x="10244906" y="3180026"/>
              <a:ext cx="636007" cy="469554"/>
            </a:xfrm>
            <a:prstGeom prst="parallelogram">
              <a:avLst>
                <a:gd name="adj" fmla="val 8751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平行四边形 67"/>
            <p:cNvSpPr/>
            <p:nvPr/>
          </p:nvSpPr>
          <p:spPr>
            <a:xfrm flipH="1">
              <a:off x="10583441" y="3180026"/>
              <a:ext cx="636007" cy="469554"/>
            </a:xfrm>
            <a:prstGeom prst="parallelogram">
              <a:avLst>
                <a:gd name="adj" fmla="val 8751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平行四边形 68"/>
            <p:cNvSpPr/>
            <p:nvPr/>
          </p:nvSpPr>
          <p:spPr>
            <a:xfrm flipH="1">
              <a:off x="10921976" y="3180026"/>
              <a:ext cx="636007" cy="469554"/>
            </a:xfrm>
            <a:prstGeom prst="parallelogram">
              <a:avLst>
                <a:gd name="adj" fmla="val 8751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平行四边形 69"/>
            <p:cNvSpPr/>
            <p:nvPr/>
          </p:nvSpPr>
          <p:spPr>
            <a:xfrm flipH="1">
              <a:off x="11260509" y="3180026"/>
              <a:ext cx="636007" cy="469554"/>
            </a:xfrm>
            <a:prstGeom prst="parallelogram">
              <a:avLst>
                <a:gd name="adj" fmla="val 8751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直角三角形 70"/>
            <p:cNvSpPr/>
            <p:nvPr/>
          </p:nvSpPr>
          <p:spPr>
            <a:xfrm>
              <a:off x="9929223" y="3347356"/>
              <a:ext cx="260972" cy="302224"/>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直角三角形 71"/>
            <p:cNvSpPr/>
            <p:nvPr/>
          </p:nvSpPr>
          <p:spPr>
            <a:xfrm rot="10800000">
              <a:off x="11635544" y="3180026"/>
              <a:ext cx="260972" cy="302224"/>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1" name="组合 80"/>
          <p:cNvGrpSpPr/>
          <p:nvPr/>
        </p:nvGrpSpPr>
        <p:grpSpPr>
          <a:xfrm>
            <a:off x="10275576" y="6240463"/>
            <a:ext cx="1836454" cy="433292"/>
            <a:chOff x="9906371" y="3180026"/>
            <a:chExt cx="1990145" cy="469554"/>
          </a:xfrm>
          <a:solidFill>
            <a:schemeClr val="bg1">
              <a:alpha val="12000"/>
            </a:schemeClr>
          </a:solidFill>
        </p:grpSpPr>
        <p:sp>
          <p:nvSpPr>
            <p:cNvPr id="82" name="平行四边形 81"/>
            <p:cNvSpPr/>
            <p:nvPr/>
          </p:nvSpPr>
          <p:spPr>
            <a:xfrm flipH="1">
              <a:off x="9906371" y="3180026"/>
              <a:ext cx="636007" cy="469554"/>
            </a:xfrm>
            <a:prstGeom prst="parallelogram">
              <a:avLst>
                <a:gd name="adj" fmla="val 8751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平行四边形 82"/>
            <p:cNvSpPr/>
            <p:nvPr/>
          </p:nvSpPr>
          <p:spPr>
            <a:xfrm flipH="1">
              <a:off x="10244906" y="3180026"/>
              <a:ext cx="636007" cy="469554"/>
            </a:xfrm>
            <a:prstGeom prst="parallelogram">
              <a:avLst>
                <a:gd name="adj" fmla="val 8751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平行四边形 83"/>
            <p:cNvSpPr/>
            <p:nvPr/>
          </p:nvSpPr>
          <p:spPr>
            <a:xfrm flipH="1">
              <a:off x="10583441" y="3180026"/>
              <a:ext cx="636007" cy="469554"/>
            </a:xfrm>
            <a:prstGeom prst="parallelogram">
              <a:avLst>
                <a:gd name="adj" fmla="val 8751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平行四边形 84"/>
            <p:cNvSpPr/>
            <p:nvPr/>
          </p:nvSpPr>
          <p:spPr>
            <a:xfrm flipH="1">
              <a:off x="10921976" y="3180026"/>
              <a:ext cx="636007" cy="469554"/>
            </a:xfrm>
            <a:prstGeom prst="parallelogram">
              <a:avLst>
                <a:gd name="adj" fmla="val 8751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平行四边形 85"/>
            <p:cNvSpPr/>
            <p:nvPr/>
          </p:nvSpPr>
          <p:spPr>
            <a:xfrm flipH="1">
              <a:off x="11260509" y="3180026"/>
              <a:ext cx="636007" cy="469554"/>
            </a:xfrm>
            <a:prstGeom prst="parallelogram">
              <a:avLst>
                <a:gd name="adj" fmla="val 8751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直角三角形 86"/>
            <p:cNvSpPr/>
            <p:nvPr/>
          </p:nvSpPr>
          <p:spPr>
            <a:xfrm>
              <a:off x="9929223" y="3347356"/>
              <a:ext cx="260972" cy="302224"/>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直角三角形 87"/>
            <p:cNvSpPr/>
            <p:nvPr/>
          </p:nvSpPr>
          <p:spPr>
            <a:xfrm rot="10800000">
              <a:off x="11635544" y="3180026"/>
              <a:ext cx="260972" cy="302224"/>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11202146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组合 28">
            <a:extLst>
              <a:ext uri="{FF2B5EF4-FFF2-40B4-BE49-F238E27FC236}">
                <a16:creationId xmlns:a16="http://schemas.microsoft.com/office/drawing/2014/main" id="{F99590F8-9E2D-4EFF-8F46-4A0A60136651}"/>
              </a:ext>
            </a:extLst>
          </p:cNvPr>
          <p:cNvGrpSpPr/>
          <p:nvPr/>
        </p:nvGrpSpPr>
        <p:grpSpPr>
          <a:xfrm>
            <a:off x="0" y="0"/>
            <a:ext cx="12192000" cy="6858000"/>
            <a:chOff x="0" y="0"/>
            <a:chExt cx="12192000" cy="6858000"/>
          </a:xfrm>
        </p:grpSpPr>
        <p:pic>
          <p:nvPicPr>
            <p:cNvPr id="6" name="图片 5">
              <a:extLst>
                <a:ext uri="{FF2B5EF4-FFF2-40B4-BE49-F238E27FC236}">
                  <a16:creationId xmlns:a16="http://schemas.microsoft.com/office/drawing/2014/main" id="{1E2206B3-80AD-4109-9C51-97A6129039F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874" t="5100" r="3035" b="6667"/>
            <a:stretch/>
          </p:blipFill>
          <p:spPr>
            <a:xfrm>
              <a:off x="0" y="0"/>
              <a:ext cx="12192000" cy="6858000"/>
            </a:xfrm>
            <a:prstGeom prst="rect">
              <a:avLst/>
            </a:prstGeom>
          </p:spPr>
        </p:pic>
        <p:sp>
          <p:nvSpPr>
            <p:cNvPr id="20" name="椭圆 19">
              <a:extLst>
                <a:ext uri="{FF2B5EF4-FFF2-40B4-BE49-F238E27FC236}">
                  <a16:creationId xmlns:a16="http://schemas.microsoft.com/office/drawing/2014/main" id="{A3E3E911-753F-4A88-8887-616EE2C52AE7}"/>
                </a:ext>
              </a:extLst>
            </p:cNvPr>
            <p:cNvSpPr/>
            <p:nvPr/>
          </p:nvSpPr>
          <p:spPr>
            <a:xfrm>
              <a:off x="10841250" y="182251"/>
              <a:ext cx="684000" cy="684000"/>
            </a:xfrm>
            <a:prstGeom prst="ellipse">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1" name="图片 20">
              <a:extLst>
                <a:ext uri="{FF2B5EF4-FFF2-40B4-BE49-F238E27FC236}">
                  <a16:creationId xmlns:a16="http://schemas.microsoft.com/office/drawing/2014/main" id="{87D8645B-9930-483C-B71E-B39239D08E9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52463" y="132353"/>
              <a:ext cx="670775" cy="720000"/>
            </a:xfrm>
            <a:prstGeom prst="rect">
              <a:avLst/>
            </a:prstGeom>
          </p:spPr>
        </p:pic>
        <p:pic>
          <p:nvPicPr>
            <p:cNvPr id="25" name="图片 24">
              <a:extLst>
                <a:ext uri="{FF2B5EF4-FFF2-40B4-BE49-F238E27FC236}">
                  <a16:creationId xmlns:a16="http://schemas.microsoft.com/office/drawing/2014/main" id="{D0749859-F97C-4683-A799-EDC5282A6C5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019132" y="182251"/>
              <a:ext cx="684000" cy="684000"/>
            </a:xfrm>
            <a:prstGeom prst="rect">
              <a:avLst/>
            </a:prstGeom>
          </p:spPr>
        </p:pic>
      </p:grpSp>
      <p:pic>
        <p:nvPicPr>
          <p:cNvPr id="18" name="图片 17">
            <a:extLst>
              <a:ext uri="{FF2B5EF4-FFF2-40B4-BE49-F238E27FC236}">
                <a16:creationId xmlns:a16="http://schemas.microsoft.com/office/drawing/2014/main" id="{4FA692E1-BE32-3C26-A3CE-8D711D88469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6000" y="2694759"/>
            <a:ext cx="10800000" cy="2649057"/>
          </a:xfrm>
          <a:prstGeom prst="rect">
            <a:avLst/>
          </a:prstGeom>
        </p:spPr>
      </p:pic>
      <p:sp>
        <p:nvSpPr>
          <p:cNvPr id="3" name="Rectangle 2">
            <a:extLst>
              <a:ext uri="{FF2B5EF4-FFF2-40B4-BE49-F238E27FC236}">
                <a16:creationId xmlns:a16="http://schemas.microsoft.com/office/drawing/2014/main" id="{FF2B9D5E-D19A-BC35-7605-86E01FC13A74}"/>
              </a:ext>
            </a:extLst>
          </p:cNvPr>
          <p:cNvSpPr/>
          <p:nvPr/>
        </p:nvSpPr>
        <p:spPr>
          <a:xfrm>
            <a:off x="4414044" y="6370202"/>
            <a:ext cx="3363912" cy="307777"/>
          </a:xfrm>
          <a:prstGeom prst="rect">
            <a:avLst/>
          </a:prstGeom>
        </p:spPr>
        <p:txBody>
          <a:bodyPr wrap="square">
            <a:spAutoFit/>
          </a:bodyPr>
          <a:lstStyle/>
          <a:p>
            <a:pPr algn="ctr"/>
            <a:r>
              <a:rPr lang="en-US" altLang="zh-CN" sz="1400" b="0" i="0" dirty="0">
                <a:solidFill>
                  <a:srgbClr val="F5F5F5"/>
                </a:solidFill>
                <a:effectLst/>
                <a:latin typeface="arial" panose="020B0604020202020204" pitchFamily="34" charset="0"/>
              </a:rPr>
              <a:t>© Apache </a:t>
            </a:r>
            <a:r>
              <a:rPr lang="en-US" altLang="zh-CN" sz="1400" b="0" i="0" dirty="0" err="1">
                <a:solidFill>
                  <a:srgbClr val="F5F5F5"/>
                </a:solidFill>
                <a:effectLst/>
                <a:latin typeface="arial" panose="020B0604020202020204" pitchFamily="34" charset="0"/>
              </a:rPr>
              <a:t>SeaTunnel</a:t>
            </a:r>
            <a:r>
              <a:rPr lang="en-US" altLang="zh-CN" sz="1400" b="0" i="0" dirty="0">
                <a:solidFill>
                  <a:srgbClr val="F5F5F5"/>
                </a:solidFill>
                <a:effectLst/>
                <a:latin typeface="arial" panose="020B0604020202020204" pitchFamily="34" charset="0"/>
              </a:rPr>
              <a:t> Community</a:t>
            </a:r>
            <a:endParaRPr lang="zh-CN" altLang="en-US" sz="1400" dirty="0">
              <a:solidFill>
                <a:srgbClr val="F5F5F5"/>
              </a:solidFill>
            </a:endParaRPr>
          </a:p>
        </p:txBody>
      </p:sp>
      <p:sp>
        <p:nvSpPr>
          <p:cNvPr id="2" name="文本框 1">
            <a:extLst>
              <a:ext uri="{FF2B5EF4-FFF2-40B4-BE49-F238E27FC236}">
                <a16:creationId xmlns:a16="http://schemas.microsoft.com/office/drawing/2014/main" id="{0FC0F771-4489-6B81-625E-F24F4CB7E4AF}"/>
              </a:ext>
            </a:extLst>
          </p:cNvPr>
          <p:cNvSpPr txBox="1"/>
          <p:nvPr/>
        </p:nvSpPr>
        <p:spPr>
          <a:xfrm>
            <a:off x="4350112" y="401129"/>
            <a:ext cx="3491776" cy="584775"/>
          </a:xfrm>
          <a:prstGeom prst="rect">
            <a:avLst/>
          </a:prstGeom>
          <a:noFill/>
        </p:spPr>
        <p:txBody>
          <a:bodyPr wrap="square" rtlCol="0">
            <a:spAutoFit/>
          </a:bodyPr>
          <a:lstStyle/>
          <a:p>
            <a:pPr algn="ctr"/>
            <a:r>
              <a:rPr lang="en-US" altLang="zh-CN" sz="3200" dirty="0">
                <a:solidFill>
                  <a:srgbClr val="F5F5F5"/>
                </a:solidFill>
              </a:rPr>
              <a:t>Pipeline Failover</a:t>
            </a:r>
          </a:p>
        </p:txBody>
      </p:sp>
    </p:spTree>
    <p:extLst>
      <p:ext uri="{BB962C8B-B14F-4D97-AF65-F5344CB8AC3E}">
        <p14:creationId xmlns:p14="http://schemas.microsoft.com/office/powerpoint/2010/main" val="23783493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组合 28">
            <a:extLst>
              <a:ext uri="{FF2B5EF4-FFF2-40B4-BE49-F238E27FC236}">
                <a16:creationId xmlns:a16="http://schemas.microsoft.com/office/drawing/2014/main" id="{F99590F8-9E2D-4EFF-8F46-4A0A60136651}"/>
              </a:ext>
            </a:extLst>
          </p:cNvPr>
          <p:cNvGrpSpPr/>
          <p:nvPr/>
        </p:nvGrpSpPr>
        <p:grpSpPr>
          <a:xfrm>
            <a:off x="0" y="0"/>
            <a:ext cx="12192000" cy="6858000"/>
            <a:chOff x="0" y="0"/>
            <a:chExt cx="12192000" cy="6858000"/>
          </a:xfrm>
        </p:grpSpPr>
        <p:pic>
          <p:nvPicPr>
            <p:cNvPr id="6" name="图片 5">
              <a:extLst>
                <a:ext uri="{FF2B5EF4-FFF2-40B4-BE49-F238E27FC236}">
                  <a16:creationId xmlns:a16="http://schemas.microsoft.com/office/drawing/2014/main" id="{1E2206B3-80AD-4109-9C51-97A6129039F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874" t="5100" r="3035" b="6667"/>
            <a:stretch/>
          </p:blipFill>
          <p:spPr>
            <a:xfrm>
              <a:off x="0" y="0"/>
              <a:ext cx="12192000" cy="6858000"/>
            </a:xfrm>
            <a:prstGeom prst="rect">
              <a:avLst/>
            </a:prstGeom>
          </p:spPr>
        </p:pic>
        <p:sp>
          <p:nvSpPr>
            <p:cNvPr id="20" name="椭圆 19">
              <a:extLst>
                <a:ext uri="{FF2B5EF4-FFF2-40B4-BE49-F238E27FC236}">
                  <a16:creationId xmlns:a16="http://schemas.microsoft.com/office/drawing/2014/main" id="{A3E3E911-753F-4A88-8887-616EE2C52AE7}"/>
                </a:ext>
              </a:extLst>
            </p:cNvPr>
            <p:cNvSpPr/>
            <p:nvPr/>
          </p:nvSpPr>
          <p:spPr>
            <a:xfrm>
              <a:off x="10841250" y="182251"/>
              <a:ext cx="684000" cy="684000"/>
            </a:xfrm>
            <a:prstGeom prst="ellipse">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1" name="图片 20">
              <a:extLst>
                <a:ext uri="{FF2B5EF4-FFF2-40B4-BE49-F238E27FC236}">
                  <a16:creationId xmlns:a16="http://schemas.microsoft.com/office/drawing/2014/main" id="{87D8645B-9930-483C-B71E-B39239D08E9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52463" y="132353"/>
              <a:ext cx="670775" cy="720000"/>
            </a:xfrm>
            <a:prstGeom prst="rect">
              <a:avLst/>
            </a:prstGeom>
          </p:spPr>
        </p:pic>
        <p:pic>
          <p:nvPicPr>
            <p:cNvPr id="25" name="图片 24">
              <a:extLst>
                <a:ext uri="{FF2B5EF4-FFF2-40B4-BE49-F238E27FC236}">
                  <a16:creationId xmlns:a16="http://schemas.microsoft.com/office/drawing/2014/main" id="{D0749859-F97C-4683-A799-EDC5282A6C5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019132" y="182251"/>
              <a:ext cx="684000" cy="684000"/>
            </a:xfrm>
            <a:prstGeom prst="rect">
              <a:avLst/>
            </a:prstGeom>
          </p:spPr>
        </p:pic>
      </p:grpSp>
      <p:sp>
        <p:nvSpPr>
          <p:cNvPr id="3" name="Rectangle 2">
            <a:extLst>
              <a:ext uri="{FF2B5EF4-FFF2-40B4-BE49-F238E27FC236}">
                <a16:creationId xmlns:a16="http://schemas.microsoft.com/office/drawing/2014/main" id="{FF2B9D5E-D19A-BC35-7605-86E01FC13A74}"/>
              </a:ext>
            </a:extLst>
          </p:cNvPr>
          <p:cNvSpPr/>
          <p:nvPr/>
        </p:nvSpPr>
        <p:spPr>
          <a:xfrm>
            <a:off x="4414044" y="6370202"/>
            <a:ext cx="3363912" cy="307777"/>
          </a:xfrm>
          <a:prstGeom prst="rect">
            <a:avLst/>
          </a:prstGeom>
        </p:spPr>
        <p:txBody>
          <a:bodyPr wrap="square">
            <a:spAutoFit/>
          </a:bodyPr>
          <a:lstStyle/>
          <a:p>
            <a:pPr algn="ctr"/>
            <a:r>
              <a:rPr lang="en-US" altLang="zh-CN" sz="1400" b="0" i="0" dirty="0">
                <a:solidFill>
                  <a:srgbClr val="F5F5F5"/>
                </a:solidFill>
                <a:effectLst/>
                <a:latin typeface="arial" panose="020B0604020202020204" pitchFamily="34" charset="0"/>
              </a:rPr>
              <a:t>© Apache </a:t>
            </a:r>
            <a:r>
              <a:rPr lang="en-US" altLang="zh-CN" sz="1400" b="0" i="0" dirty="0" err="1">
                <a:solidFill>
                  <a:srgbClr val="F5F5F5"/>
                </a:solidFill>
                <a:effectLst/>
                <a:latin typeface="arial" panose="020B0604020202020204" pitchFamily="34" charset="0"/>
              </a:rPr>
              <a:t>SeaTunnel</a:t>
            </a:r>
            <a:r>
              <a:rPr lang="en-US" altLang="zh-CN" sz="1400" b="0" i="0" dirty="0">
                <a:solidFill>
                  <a:srgbClr val="F5F5F5"/>
                </a:solidFill>
                <a:effectLst/>
                <a:latin typeface="arial" panose="020B0604020202020204" pitchFamily="34" charset="0"/>
              </a:rPr>
              <a:t> Community</a:t>
            </a:r>
            <a:endParaRPr lang="zh-CN" altLang="en-US" sz="1400" dirty="0">
              <a:solidFill>
                <a:srgbClr val="F5F5F5"/>
              </a:solidFill>
            </a:endParaRPr>
          </a:p>
        </p:txBody>
      </p:sp>
      <p:pic>
        <p:nvPicPr>
          <p:cNvPr id="7" name="图片 6">
            <a:extLst>
              <a:ext uri="{FF2B5EF4-FFF2-40B4-BE49-F238E27FC236}">
                <a16:creationId xmlns:a16="http://schemas.microsoft.com/office/drawing/2014/main" id="{F91ADB36-5719-9697-7E6A-73DBE7E50C2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2599" y="2701284"/>
            <a:ext cx="10746802" cy="2636008"/>
          </a:xfrm>
          <a:prstGeom prst="rect">
            <a:avLst/>
          </a:prstGeom>
        </p:spPr>
      </p:pic>
      <p:sp>
        <p:nvSpPr>
          <p:cNvPr id="9" name="文本框 8">
            <a:extLst>
              <a:ext uri="{FF2B5EF4-FFF2-40B4-BE49-F238E27FC236}">
                <a16:creationId xmlns:a16="http://schemas.microsoft.com/office/drawing/2014/main" id="{04428291-2029-14D3-A157-608B241B6A13}"/>
              </a:ext>
            </a:extLst>
          </p:cNvPr>
          <p:cNvSpPr txBox="1"/>
          <p:nvPr/>
        </p:nvSpPr>
        <p:spPr>
          <a:xfrm>
            <a:off x="4350112" y="401129"/>
            <a:ext cx="3491776" cy="584775"/>
          </a:xfrm>
          <a:prstGeom prst="rect">
            <a:avLst/>
          </a:prstGeom>
          <a:noFill/>
        </p:spPr>
        <p:txBody>
          <a:bodyPr wrap="square" rtlCol="0">
            <a:spAutoFit/>
          </a:bodyPr>
          <a:lstStyle/>
          <a:p>
            <a:pPr algn="ctr"/>
            <a:r>
              <a:rPr lang="en-US" altLang="zh-CN" sz="3200" dirty="0">
                <a:solidFill>
                  <a:srgbClr val="F5F5F5"/>
                </a:solidFill>
              </a:rPr>
              <a:t>Regional Failover</a:t>
            </a:r>
          </a:p>
        </p:txBody>
      </p:sp>
    </p:spTree>
    <p:extLst>
      <p:ext uri="{BB962C8B-B14F-4D97-AF65-F5344CB8AC3E}">
        <p14:creationId xmlns:p14="http://schemas.microsoft.com/office/powerpoint/2010/main" val="21624631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组合 28">
            <a:extLst>
              <a:ext uri="{FF2B5EF4-FFF2-40B4-BE49-F238E27FC236}">
                <a16:creationId xmlns:a16="http://schemas.microsoft.com/office/drawing/2014/main" id="{F99590F8-9E2D-4EFF-8F46-4A0A60136651}"/>
              </a:ext>
            </a:extLst>
          </p:cNvPr>
          <p:cNvGrpSpPr/>
          <p:nvPr/>
        </p:nvGrpSpPr>
        <p:grpSpPr>
          <a:xfrm>
            <a:off x="0" y="0"/>
            <a:ext cx="12192000" cy="6858000"/>
            <a:chOff x="0" y="0"/>
            <a:chExt cx="12192000" cy="6858000"/>
          </a:xfrm>
        </p:grpSpPr>
        <p:pic>
          <p:nvPicPr>
            <p:cNvPr id="6" name="图片 5">
              <a:extLst>
                <a:ext uri="{FF2B5EF4-FFF2-40B4-BE49-F238E27FC236}">
                  <a16:creationId xmlns:a16="http://schemas.microsoft.com/office/drawing/2014/main" id="{1E2206B3-80AD-4109-9C51-97A6129039F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874" t="5100" r="3035" b="6667"/>
            <a:stretch/>
          </p:blipFill>
          <p:spPr>
            <a:xfrm>
              <a:off x="0" y="0"/>
              <a:ext cx="12192000" cy="6858000"/>
            </a:xfrm>
            <a:prstGeom prst="rect">
              <a:avLst/>
            </a:prstGeom>
          </p:spPr>
        </p:pic>
        <p:sp>
          <p:nvSpPr>
            <p:cNvPr id="20" name="椭圆 19">
              <a:extLst>
                <a:ext uri="{FF2B5EF4-FFF2-40B4-BE49-F238E27FC236}">
                  <a16:creationId xmlns:a16="http://schemas.microsoft.com/office/drawing/2014/main" id="{A3E3E911-753F-4A88-8887-616EE2C52AE7}"/>
                </a:ext>
              </a:extLst>
            </p:cNvPr>
            <p:cNvSpPr/>
            <p:nvPr/>
          </p:nvSpPr>
          <p:spPr>
            <a:xfrm>
              <a:off x="10841250" y="182251"/>
              <a:ext cx="684000" cy="684000"/>
            </a:xfrm>
            <a:prstGeom prst="ellipse">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1" name="图片 20">
              <a:extLst>
                <a:ext uri="{FF2B5EF4-FFF2-40B4-BE49-F238E27FC236}">
                  <a16:creationId xmlns:a16="http://schemas.microsoft.com/office/drawing/2014/main" id="{87D8645B-9930-483C-B71E-B39239D08E9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52463" y="132353"/>
              <a:ext cx="670775" cy="720000"/>
            </a:xfrm>
            <a:prstGeom prst="rect">
              <a:avLst/>
            </a:prstGeom>
          </p:spPr>
        </p:pic>
        <p:pic>
          <p:nvPicPr>
            <p:cNvPr id="25" name="图片 24">
              <a:extLst>
                <a:ext uri="{FF2B5EF4-FFF2-40B4-BE49-F238E27FC236}">
                  <a16:creationId xmlns:a16="http://schemas.microsoft.com/office/drawing/2014/main" id="{D0749859-F97C-4683-A799-EDC5282A6C5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019132" y="182251"/>
              <a:ext cx="684000" cy="684000"/>
            </a:xfrm>
            <a:prstGeom prst="rect">
              <a:avLst/>
            </a:prstGeom>
          </p:spPr>
        </p:pic>
      </p:grpSp>
      <p:sp>
        <p:nvSpPr>
          <p:cNvPr id="3" name="Rectangle 2">
            <a:extLst>
              <a:ext uri="{FF2B5EF4-FFF2-40B4-BE49-F238E27FC236}">
                <a16:creationId xmlns:a16="http://schemas.microsoft.com/office/drawing/2014/main" id="{FF2B9D5E-D19A-BC35-7605-86E01FC13A74}"/>
              </a:ext>
            </a:extLst>
          </p:cNvPr>
          <p:cNvSpPr/>
          <p:nvPr/>
        </p:nvSpPr>
        <p:spPr>
          <a:xfrm>
            <a:off x="4414044" y="6370202"/>
            <a:ext cx="3363912" cy="307777"/>
          </a:xfrm>
          <a:prstGeom prst="rect">
            <a:avLst/>
          </a:prstGeom>
        </p:spPr>
        <p:txBody>
          <a:bodyPr wrap="square">
            <a:spAutoFit/>
          </a:bodyPr>
          <a:lstStyle/>
          <a:p>
            <a:pPr algn="ctr"/>
            <a:r>
              <a:rPr lang="en-US" altLang="zh-CN" sz="1400" b="0" i="0" dirty="0">
                <a:solidFill>
                  <a:srgbClr val="F5F5F5"/>
                </a:solidFill>
                <a:effectLst/>
                <a:latin typeface="arial" panose="020B0604020202020204" pitchFamily="34" charset="0"/>
              </a:rPr>
              <a:t>© Apache </a:t>
            </a:r>
            <a:r>
              <a:rPr lang="en-US" altLang="zh-CN" sz="1400" b="0" i="0" dirty="0" err="1">
                <a:solidFill>
                  <a:srgbClr val="F5F5F5"/>
                </a:solidFill>
                <a:effectLst/>
                <a:latin typeface="arial" panose="020B0604020202020204" pitchFamily="34" charset="0"/>
              </a:rPr>
              <a:t>SeaTunnel</a:t>
            </a:r>
            <a:r>
              <a:rPr lang="en-US" altLang="zh-CN" sz="1400" b="0" i="0" dirty="0">
                <a:solidFill>
                  <a:srgbClr val="F5F5F5"/>
                </a:solidFill>
                <a:effectLst/>
                <a:latin typeface="arial" panose="020B0604020202020204" pitchFamily="34" charset="0"/>
              </a:rPr>
              <a:t> Community</a:t>
            </a:r>
            <a:endParaRPr lang="zh-CN" altLang="en-US" sz="1400" dirty="0">
              <a:solidFill>
                <a:srgbClr val="F5F5F5"/>
              </a:solidFill>
            </a:endParaRPr>
          </a:p>
        </p:txBody>
      </p:sp>
      <p:pic>
        <p:nvPicPr>
          <p:cNvPr id="4" name="图片 3">
            <a:extLst>
              <a:ext uri="{FF2B5EF4-FFF2-40B4-BE49-F238E27FC236}">
                <a16:creationId xmlns:a16="http://schemas.microsoft.com/office/drawing/2014/main" id="{100F9E23-35D8-ACAE-7D1B-537F04F7988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1739" y="2652473"/>
            <a:ext cx="10908522" cy="2666414"/>
          </a:xfrm>
          <a:prstGeom prst="rect">
            <a:avLst/>
          </a:prstGeom>
        </p:spPr>
      </p:pic>
      <p:sp>
        <p:nvSpPr>
          <p:cNvPr id="10" name="文本框 9">
            <a:extLst>
              <a:ext uri="{FF2B5EF4-FFF2-40B4-BE49-F238E27FC236}">
                <a16:creationId xmlns:a16="http://schemas.microsoft.com/office/drawing/2014/main" id="{50019038-A484-8668-A67F-9B8ECC2CFF41}"/>
              </a:ext>
            </a:extLst>
          </p:cNvPr>
          <p:cNvSpPr txBox="1"/>
          <p:nvPr/>
        </p:nvSpPr>
        <p:spPr>
          <a:xfrm>
            <a:off x="4350112" y="401129"/>
            <a:ext cx="3491776" cy="584775"/>
          </a:xfrm>
          <a:prstGeom prst="rect">
            <a:avLst/>
          </a:prstGeom>
          <a:noFill/>
        </p:spPr>
        <p:txBody>
          <a:bodyPr wrap="square" rtlCol="0">
            <a:spAutoFit/>
          </a:bodyPr>
          <a:lstStyle/>
          <a:p>
            <a:pPr algn="ctr"/>
            <a:r>
              <a:rPr lang="en-US" altLang="zh-CN" sz="3200" dirty="0">
                <a:solidFill>
                  <a:srgbClr val="F5F5F5"/>
                </a:solidFill>
              </a:rPr>
              <a:t>Data</a:t>
            </a:r>
            <a:r>
              <a:rPr lang="zh-CN" altLang="en-US" sz="3200" dirty="0">
                <a:solidFill>
                  <a:srgbClr val="F5F5F5"/>
                </a:solidFill>
              </a:rPr>
              <a:t> </a:t>
            </a:r>
            <a:r>
              <a:rPr lang="en-US" altLang="zh-CN" sz="3200" dirty="0">
                <a:solidFill>
                  <a:srgbClr val="F5F5F5"/>
                </a:solidFill>
              </a:rPr>
              <a:t>Cache</a:t>
            </a:r>
          </a:p>
        </p:txBody>
      </p:sp>
    </p:spTree>
    <p:extLst>
      <p:ext uri="{BB962C8B-B14F-4D97-AF65-F5344CB8AC3E}">
        <p14:creationId xmlns:p14="http://schemas.microsoft.com/office/powerpoint/2010/main" val="34471203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组合 28">
            <a:extLst>
              <a:ext uri="{FF2B5EF4-FFF2-40B4-BE49-F238E27FC236}">
                <a16:creationId xmlns:a16="http://schemas.microsoft.com/office/drawing/2014/main" id="{F99590F8-9E2D-4EFF-8F46-4A0A60136651}"/>
              </a:ext>
            </a:extLst>
          </p:cNvPr>
          <p:cNvGrpSpPr/>
          <p:nvPr/>
        </p:nvGrpSpPr>
        <p:grpSpPr>
          <a:xfrm>
            <a:off x="0" y="0"/>
            <a:ext cx="12192000" cy="6858000"/>
            <a:chOff x="0" y="0"/>
            <a:chExt cx="12192000" cy="6858000"/>
          </a:xfrm>
        </p:grpSpPr>
        <p:pic>
          <p:nvPicPr>
            <p:cNvPr id="6" name="图片 5">
              <a:extLst>
                <a:ext uri="{FF2B5EF4-FFF2-40B4-BE49-F238E27FC236}">
                  <a16:creationId xmlns:a16="http://schemas.microsoft.com/office/drawing/2014/main" id="{1E2206B3-80AD-4109-9C51-97A6129039F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874" t="5100" r="3035" b="6667"/>
            <a:stretch/>
          </p:blipFill>
          <p:spPr>
            <a:xfrm>
              <a:off x="0" y="0"/>
              <a:ext cx="12192000" cy="6858000"/>
            </a:xfrm>
            <a:prstGeom prst="rect">
              <a:avLst/>
            </a:prstGeom>
          </p:spPr>
        </p:pic>
        <p:sp>
          <p:nvSpPr>
            <p:cNvPr id="20" name="椭圆 19">
              <a:extLst>
                <a:ext uri="{FF2B5EF4-FFF2-40B4-BE49-F238E27FC236}">
                  <a16:creationId xmlns:a16="http://schemas.microsoft.com/office/drawing/2014/main" id="{A3E3E911-753F-4A88-8887-616EE2C52AE7}"/>
                </a:ext>
              </a:extLst>
            </p:cNvPr>
            <p:cNvSpPr/>
            <p:nvPr/>
          </p:nvSpPr>
          <p:spPr>
            <a:xfrm>
              <a:off x="10841250" y="182251"/>
              <a:ext cx="684000" cy="684000"/>
            </a:xfrm>
            <a:prstGeom prst="ellipse">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1" name="图片 20">
              <a:extLst>
                <a:ext uri="{FF2B5EF4-FFF2-40B4-BE49-F238E27FC236}">
                  <a16:creationId xmlns:a16="http://schemas.microsoft.com/office/drawing/2014/main" id="{87D8645B-9930-483C-B71E-B39239D08E9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52463" y="132353"/>
              <a:ext cx="670775" cy="720000"/>
            </a:xfrm>
            <a:prstGeom prst="rect">
              <a:avLst/>
            </a:prstGeom>
          </p:spPr>
        </p:pic>
        <p:pic>
          <p:nvPicPr>
            <p:cNvPr id="25" name="图片 24">
              <a:extLst>
                <a:ext uri="{FF2B5EF4-FFF2-40B4-BE49-F238E27FC236}">
                  <a16:creationId xmlns:a16="http://schemas.microsoft.com/office/drawing/2014/main" id="{D0749859-F97C-4683-A799-EDC5282A6C5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019132" y="182251"/>
              <a:ext cx="684000" cy="684000"/>
            </a:xfrm>
            <a:prstGeom prst="rect">
              <a:avLst/>
            </a:prstGeom>
          </p:spPr>
        </p:pic>
      </p:grpSp>
      <p:sp>
        <p:nvSpPr>
          <p:cNvPr id="3" name="Rectangle 2">
            <a:extLst>
              <a:ext uri="{FF2B5EF4-FFF2-40B4-BE49-F238E27FC236}">
                <a16:creationId xmlns:a16="http://schemas.microsoft.com/office/drawing/2014/main" id="{FF2B9D5E-D19A-BC35-7605-86E01FC13A74}"/>
              </a:ext>
            </a:extLst>
          </p:cNvPr>
          <p:cNvSpPr/>
          <p:nvPr/>
        </p:nvSpPr>
        <p:spPr>
          <a:xfrm>
            <a:off x="4414044" y="6370202"/>
            <a:ext cx="3363912" cy="307777"/>
          </a:xfrm>
          <a:prstGeom prst="rect">
            <a:avLst/>
          </a:prstGeom>
        </p:spPr>
        <p:txBody>
          <a:bodyPr wrap="square">
            <a:spAutoFit/>
          </a:bodyPr>
          <a:lstStyle/>
          <a:p>
            <a:pPr algn="ctr"/>
            <a:r>
              <a:rPr lang="en-US" altLang="zh-CN" sz="1400" b="0" i="0" dirty="0">
                <a:solidFill>
                  <a:srgbClr val="F5F5F5"/>
                </a:solidFill>
                <a:effectLst/>
                <a:latin typeface="arial" panose="020B0604020202020204" pitchFamily="34" charset="0"/>
              </a:rPr>
              <a:t>© Apache </a:t>
            </a:r>
            <a:r>
              <a:rPr lang="en-US" altLang="zh-CN" sz="1400" b="0" i="0" dirty="0" err="1">
                <a:solidFill>
                  <a:srgbClr val="F5F5F5"/>
                </a:solidFill>
                <a:effectLst/>
                <a:latin typeface="arial" panose="020B0604020202020204" pitchFamily="34" charset="0"/>
              </a:rPr>
              <a:t>SeaTunnel</a:t>
            </a:r>
            <a:r>
              <a:rPr lang="en-US" altLang="zh-CN" sz="1400" b="0" i="0" dirty="0">
                <a:solidFill>
                  <a:srgbClr val="F5F5F5"/>
                </a:solidFill>
                <a:effectLst/>
                <a:latin typeface="arial" panose="020B0604020202020204" pitchFamily="34" charset="0"/>
              </a:rPr>
              <a:t> Community</a:t>
            </a:r>
            <a:endParaRPr lang="zh-CN" altLang="en-US" sz="1400" dirty="0">
              <a:solidFill>
                <a:srgbClr val="F5F5F5"/>
              </a:solidFill>
            </a:endParaRPr>
          </a:p>
        </p:txBody>
      </p:sp>
      <p:sp>
        <p:nvSpPr>
          <p:cNvPr id="8" name="文本框 7">
            <a:extLst>
              <a:ext uri="{FF2B5EF4-FFF2-40B4-BE49-F238E27FC236}">
                <a16:creationId xmlns:a16="http://schemas.microsoft.com/office/drawing/2014/main" id="{69C7BC05-EF19-BD10-A93E-5F2E99B26E79}"/>
              </a:ext>
            </a:extLst>
          </p:cNvPr>
          <p:cNvSpPr txBox="1"/>
          <p:nvPr/>
        </p:nvSpPr>
        <p:spPr>
          <a:xfrm>
            <a:off x="3374311" y="492353"/>
            <a:ext cx="5443378" cy="584775"/>
          </a:xfrm>
          <a:prstGeom prst="rect">
            <a:avLst/>
          </a:prstGeom>
          <a:noFill/>
        </p:spPr>
        <p:txBody>
          <a:bodyPr wrap="square" rtlCol="0">
            <a:spAutoFit/>
          </a:bodyPr>
          <a:lstStyle/>
          <a:p>
            <a:r>
              <a:rPr lang="en-US" altLang="zh-CN" sz="3200" dirty="0" err="1">
                <a:solidFill>
                  <a:srgbClr val="F5F5F5"/>
                </a:solidFill>
              </a:rPr>
              <a:t>Sharding</a:t>
            </a:r>
            <a:r>
              <a:rPr lang="zh-CN" altLang="en-US" sz="3200" dirty="0">
                <a:solidFill>
                  <a:srgbClr val="F5F5F5"/>
                </a:solidFill>
              </a:rPr>
              <a:t> </a:t>
            </a:r>
            <a:r>
              <a:rPr lang="en-US" altLang="zh-CN" sz="3200" dirty="0">
                <a:solidFill>
                  <a:srgbClr val="F5F5F5"/>
                </a:solidFill>
              </a:rPr>
              <a:t>&amp;</a:t>
            </a:r>
            <a:r>
              <a:rPr lang="zh-CN" altLang="en-US" sz="3200" dirty="0">
                <a:solidFill>
                  <a:srgbClr val="F5F5F5"/>
                </a:solidFill>
              </a:rPr>
              <a:t> </a:t>
            </a:r>
            <a:r>
              <a:rPr lang="en-US" altLang="zh-CN" sz="3200" dirty="0">
                <a:solidFill>
                  <a:srgbClr val="F5F5F5"/>
                </a:solidFill>
              </a:rPr>
              <a:t>Multi-table</a:t>
            </a:r>
            <a:r>
              <a:rPr lang="zh-CN" altLang="en-US" sz="3200" dirty="0">
                <a:solidFill>
                  <a:srgbClr val="F5F5F5"/>
                </a:solidFill>
              </a:rPr>
              <a:t> </a:t>
            </a:r>
            <a:r>
              <a:rPr lang="en-US" altLang="zh-CN" sz="3200" dirty="0">
                <a:solidFill>
                  <a:srgbClr val="F5F5F5"/>
                </a:solidFill>
              </a:rPr>
              <a:t>Sync</a:t>
            </a:r>
          </a:p>
        </p:txBody>
      </p:sp>
      <p:pic>
        <p:nvPicPr>
          <p:cNvPr id="5" name="图片 4">
            <a:extLst>
              <a:ext uri="{FF2B5EF4-FFF2-40B4-BE49-F238E27FC236}">
                <a16:creationId xmlns:a16="http://schemas.microsoft.com/office/drawing/2014/main" id="{BECCC2C8-38E3-8BF0-8C1C-31C066BA994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475207" y="1429891"/>
            <a:ext cx="7651454" cy="4760290"/>
          </a:xfrm>
          <a:prstGeom prst="rect">
            <a:avLst/>
          </a:prstGeom>
        </p:spPr>
      </p:pic>
    </p:spTree>
    <p:extLst>
      <p:ext uri="{BB962C8B-B14F-4D97-AF65-F5344CB8AC3E}">
        <p14:creationId xmlns:p14="http://schemas.microsoft.com/office/powerpoint/2010/main" val="21856941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组合 28">
            <a:extLst>
              <a:ext uri="{FF2B5EF4-FFF2-40B4-BE49-F238E27FC236}">
                <a16:creationId xmlns:a16="http://schemas.microsoft.com/office/drawing/2014/main" id="{F99590F8-9E2D-4EFF-8F46-4A0A60136651}"/>
              </a:ext>
            </a:extLst>
          </p:cNvPr>
          <p:cNvGrpSpPr/>
          <p:nvPr/>
        </p:nvGrpSpPr>
        <p:grpSpPr>
          <a:xfrm>
            <a:off x="0" y="0"/>
            <a:ext cx="12192000" cy="6858000"/>
            <a:chOff x="0" y="0"/>
            <a:chExt cx="12192000" cy="6858000"/>
          </a:xfrm>
        </p:grpSpPr>
        <p:pic>
          <p:nvPicPr>
            <p:cNvPr id="6" name="图片 5">
              <a:extLst>
                <a:ext uri="{FF2B5EF4-FFF2-40B4-BE49-F238E27FC236}">
                  <a16:creationId xmlns:a16="http://schemas.microsoft.com/office/drawing/2014/main" id="{1E2206B3-80AD-4109-9C51-97A6129039F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874" t="5100" r="3035" b="6667"/>
            <a:stretch/>
          </p:blipFill>
          <p:spPr>
            <a:xfrm>
              <a:off x="0" y="0"/>
              <a:ext cx="12192000" cy="6858000"/>
            </a:xfrm>
            <a:prstGeom prst="rect">
              <a:avLst/>
            </a:prstGeom>
          </p:spPr>
        </p:pic>
        <p:sp>
          <p:nvSpPr>
            <p:cNvPr id="20" name="椭圆 19">
              <a:extLst>
                <a:ext uri="{FF2B5EF4-FFF2-40B4-BE49-F238E27FC236}">
                  <a16:creationId xmlns:a16="http://schemas.microsoft.com/office/drawing/2014/main" id="{A3E3E911-753F-4A88-8887-616EE2C52AE7}"/>
                </a:ext>
              </a:extLst>
            </p:cNvPr>
            <p:cNvSpPr/>
            <p:nvPr/>
          </p:nvSpPr>
          <p:spPr>
            <a:xfrm>
              <a:off x="10841250" y="182251"/>
              <a:ext cx="684000" cy="684000"/>
            </a:xfrm>
            <a:prstGeom prst="ellipse">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1" name="图片 20">
              <a:extLst>
                <a:ext uri="{FF2B5EF4-FFF2-40B4-BE49-F238E27FC236}">
                  <a16:creationId xmlns:a16="http://schemas.microsoft.com/office/drawing/2014/main" id="{87D8645B-9930-483C-B71E-B39239D08E9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52463" y="132353"/>
              <a:ext cx="670775" cy="720000"/>
            </a:xfrm>
            <a:prstGeom prst="rect">
              <a:avLst/>
            </a:prstGeom>
          </p:spPr>
        </p:pic>
        <p:pic>
          <p:nvPicPr>
            <p:cNvPr id="25" name="图片 24">
              <a:extLst>
                <a:ext uri="{FF2B5EF4-FFF2-40B4-BE49-F238E27FC236}">
                  <a16:creationId xmlns:a16="http://schemas.microsoft.com/office/drawing/2014/main" id="{D0749859-F97C-4683-A799-EDC5282A6C5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019132" y="182251"/>
              <a:ext cx="684000" cy="684000"/>
            </a:xfrm>
            <a:prstGeom prst="rect">
              <a:avLst/>
            </a:prstGeom>
          </p:spPr>
        </p:pic>
      </p:grpSp>
      <p:sp>
        <p:nvSpPr>
          <p:cNvPr id="3" name="Rectangle 2">
            <a:extLst>
              <a:ext uri="{FF2B5EF4-FFF2-40B4-BE49-F238E27FC236}">
                <a16:creationId xmlns:a16="http://schemas.microsoft.com/office/drawing/2014/main" id="{FF2B9D5E-D19A-BC35-7605-86E01FC13A74}"/>
              </a:ext>
            </a:extLst>
          </p:cNvPr>
          <p:cNvSpPr/>
          <p:nvPr/>
        </p:nvSpPr>
        <p:spPr>
          <a:xfrm>
            <a:off x="4414044" y="6370202"/>
            <a:ext cx="3363912" cy="307777"/>
          </a:xfrm>
          <a:prstGeom prst="rect">
            <a:avLst/>
          </a:prstGeom>
        </p:spPr>
        <p:txBody>
          <a:bodyPr wrap="square">
            <a:spAutoFit/>
          </a:bodyPr>
          <a:lstStyle/>
          <a:p>
            <a:pPr algn="ctr"/>
            <a:r>
              <a:rPr lang="en-US" altLang="zh-CN" sz="1400" b="0" i="0" dirty="0">
                <a:solidFill>
                  <a:srgbClr val="F5F5F5"/>
                </a:solidFill>
                <a:effectLst/>
                <a:latin typeface="arial" panose="020B0604020202020204" pitchFamily="34" charset="0"/>
              </a:rPr>
              <a:t>© Apache </a:t>
            </a:r>
            <a:r>
              <a:rPr lang="en-US" altLang="zh-CN" sz="1400" b="0" i="0" dirty="0" err="1">
                <a:solidFill>
                  <a:srgbClr val="F5F5F5"/>
                </a:solidFill>
                <a:effectLst/>
                <a:latin typeface="arial" panose="020B0604020202020204" pitchFamily="34" charset="0"/>
              </a:rPr>
              <a:t>SeaTunnel</a:t>
            </a:r>
            <a:r>
              <a:rPr lang="en-US" altLang="zh-CN" sz="1400" b="0" i="0" dirty="0">
                <a:solidFill>
                  <a:srgbClr val="F5F5F5"/>
                </a:solidFill>
                <a:effectLst/>
                <a:latin typeface="arial" panose="020B0604020202020204" pitchFamily="34" charset="0"/>
              </a:rPr>
              <a:t> Community</a:t>
            </a:r>
            <a:endParaRPr lang="zh-CN" altLang="en-US" sz="1400" dirty="0">
              <a:solidFill>
                <a:srgbClr val="F5F5F5"/>
              </a:solidFill>
            </a:endParaRPr>
          </a:p>
        </p:txBody>
      </p:sp>
      <p:sp>
        <p:nvSpPr>
          <p:cNvPr id="8" name="文本框 7">
            <a:extLst>
              <a:ext uri="{FF2B5EF4-FFF2-40B4-BE49-F238E27FC236}">
                <a16:creationId xmlns:a16="http://schemas.microsoft.com/office/drawing/2014/main" id="{69C7BC05-EF19-BD10-A93E-5F2E99B26E79}"/>
              </a:ext>
            </a:extLst>
          </p:cNvPr>
          <p:cNvSpPr txBox="1"/>
          <p:nvPr/>
        </p:nvSpPr>
        <p:spPr>
          <a:xfrm>
            <a:off x="4345271" y="441913"/>
            <a:ext cx="3682361" cy="584775"/>
          </a:xfrm>
          <a:prstGeom prst="rect">
            <a:avLst/>
          </a:prstGeom>
          <a:noFill/>
        </p:spPr>
        <p:txBody>
          <a:bodyPr wrap="square" rtlCol="0">
            <a:spAutoFit/>
          </a:bodyPr>
          <a:lstStyle/>
          <a:p>
            <a:pPr algn="ctr"/>
            <a:r>
              <a:rPr lang="en-US" altLang="zh-CN" sz="3200" dirty="0">
                <a:solidFill>
                  <a:srgbClr val="F5F5F5"/>
                </a:solidFill>
              </a:rPr>
              <a:t>Schema</a:t>
            </a:r>
            <a:r>
              <a:rPr lang="zh-CN" altLang="en-US" sz="3200" dirty="0">
                <a:solidFill>
                  <a:srgbClr val="F5F5F5"/>
                </a:solidFill>
              </a:rPr>
              <a:t> </a:t>
            </a:r>
            <a:r>
              <a:rPr lang="en-US" altLang="zh-CN" sz="3200" dirty="0">
                <a:solidFill>
                  <a:srgbClr val="F5F5F5"/>
                </a:solidFill>
              </a:rPr>
              <a:t>Evolution</a:t>
            </a:r>
            <a:endParaRPr lang="zh-CN" altLang="en-US" sz="3200" dirty="0">
              <a:solidFill>
                <a:srgbClr val="F5F5F5"/>
              </a:solidFill>
            </a:endParaRPr>
          </a:p>
        </p:txBody>
      </p:sp>
      <p:pic>
        <p:nvPicPr>
          <p:cNvPr id="4" name="图片 3">
            <a:extLst>
              <a:ext uri="{FF2B5EF4-FFF2-40B4-BE49-F238E27FC236}">
                <a16:creationId xmlns:a16="http://schemas.microsoft.com/office/drawing/2014/main" id="{2EFEB7D1-F453-52AD-B672-C27E22FC786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3719" y="2164439"/>
            <a:ext cx="11085464" cy="3068011"/>
          </a:xfrm>
          <a:prstGeom prst="rect">
            <a:avLst/>
          </a:prstGeom>
        </p:spPr>
      </p:pic>
    </p:spTree>
    <p:extLst>
      <p:ext uri="{BB962C8B-B14F-4D97-AF65-F5344CB8AC3E}">
        <p14:creationId xmlns:p14="http://schemas.microsoft.com/office/powerpoint/2010/main" val="4124428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016D666C-B958-4A3C-94F5-822B3D3D1F0A}"/>
              </a:ext>
            </a:extLst>
          </p:cNvPr>
          <p:cNvGrpSpPr/>
          <p:nvPr/>
        </p:nvGrpSpPr>
        <p:grpSpPr>
          <a:xfrm>
            <a:off x="0" y="0"/>
            <a:ext cx="12192000" cy="6858000"/>
            <a:chOff x="0" y="0"/>
            <a:chExt cx="12192000" cy="6858000"/>
          </a:xfrm>
        </p:grpSpPr>
        <p:pic>
          <p:nvPicPr>
            <p:cNvPr id="34" name="图片 33">
              <a:extLst>
                <a:ext uri="{FF2B5EF4-FFF2-40B4-BE49-F238E27FC236}">
                  <a16:creationId xmlns:a16="http://schemas.microsoft.com/office/drawing/2014/main" id="{8605F384-7ED0-4DAC-891E-902063818918}"/>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874" t="5100" r="3035" b="6667"/>
            <a:stretch/>
          </p:blipFill>
          <p:spPr>
            <a:xfrm>
              <a:off x="0" y="0"/>
              <a:ext cx="12192000" cy="6858000"/>
            </a:xfrm>
            <a:prstGeom prst="rect">
              <a:avLst/>
            </a:prstGeom>
          </p:spPr>
        </p:pic>
        <p:sp>
          <p:nvSpPr>
            <p:cNvPr id="35" name="椭圆 34">
              <a:extLst>
                <a:ext uri="{FF2B5EF4-FFF2-40B4-BE49-F238E27FC236}">
                  <a16:creationId xmlns:a16="http://schemas.microsoft.com/office/drawing/2014/main" id="{EAC9293A-50AE-403E-8E73-450BFBEC35BA}"/>
                </a:ext>
              </a:extLst>
            </p:cNvPr>
            <p:cNvSpPr/>
            <p:nvPr/>
          </p:nvSpPr>
          <p:spPr>
            <a:xfrm>
              <a:off x="10841250" y="182251"/>
              <a:ext cx="684000" cy="684000"/>
            </a:xfrm>
            <a:prstGeom prst="ellipse">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36" name="图片 35">
              <a:extLst>
                <a:ext uri="{FF2B5EF4-FFF2-40B4-BE49-F238E27FC236}">
                  <a16:creationId xmlns:a16="http://schemas.microsoft.com/office/drawing/2014/main" id="{F1ADA079-6675-40F0-8460-C1777EA5FB1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52463" y="132353"/>
              <a:ext cx="670775" cy="720000"/>
            </a:xfrm>
            <a:prstGeom prst="rect">
              <a:avLst/>
            </a:prstGeom>
          </p:spPr>
        </p:pic>
        <p:pic>
          <p:nvPicPr>
            <p:cNvPr id="37" name="图片 36">
              <a:extLst>
                <a:ext uri="{FF2B5EF4-FFF2-40B4-BE49-F238E27FC236}">
                  <a16:creationId xmlns:a16="http://schemas.microsoft.com/office/drawing/2014/main" id="{D14933B9-ECCF-4004-989A-D57E638BEF6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019132" y="182251"/>
              <a:ext cx="684000" cy="684000"/>
            </a:xfrm>
            <a:prstGeom prst="rect">
              <a:avLst/>
            </a:prstGeom>
          </p:spPr>
        </p:pic>
        <p:sp>
          <p:nvSpPr>
            <p:cNvPr id="38" name="Rectangle 2">
              <a:extLst>
                <a:ext uri="{FF2B5EF4-FFF2-40B4-BE49-F238E27FC236}">
                  <a16:creationId xmlns:a16="http://schemas.microsoft.com/office/drawing/2014/main" id="{765DD11C-C828-48A9-B4B7-463BD58563F6}"/>
                </a:ext>
              </a:extLst>
            </p:cNvPr>
            <p:cNvSpPr/>
            <p:nvPr/>
          </p:nvSpPr>
          <p:spPr>
            <a:xfrm>
              <a:off x="4414044" y="6370202"/>
              <a:ext cx="3363912" cy="307777"/>
            </a:xfrm>
            <a:prstGeom prst="rect">
              <a:avLst/>
            </a:prstGeom>
          </p:spPr>
          <p:txBody>
            <a:bodyPr wrap="square">
              <a:spAutoFit/>
            </a:bodyPr>
            <a:lstStyle/>
            <a:p>
              <a:pPr algn="ctr"/>
              <a:r>
                <a:rPr lang="en-US" altLang="zh-CN" sz="1400" b="0" i="0" dirty="0">
                  <a:solidFill>
                    <a:srgbClr val="F5F5F5"/>
                  </a:solidFill>
                  <a:effectLst/>
                  <a:latin typeface="arial" panose="020B0604020202020204" pitchFamily="34" charset="0"/>
                </a:rPr>
                <a:t>© Apache </a:t>
              </a:r>
              <a:r>
                <a:rPr lang="en-US" altLang="zh-CN" sz="1400" b="0" i="0" dirty="0" err="1">
                  <a:solidFill>
                    <a:srgbClr val="F5F5F5"/>
                  </a:solidFill>
                  <a:effectLst/>
                  <a:latin typeface="arial" panose="020B0604020202020204" pitchFamily="34" charset="0"/>
                </a:rPr>
                <a:t>SeaTunnel</a:t>
              </a:r>
              <a:r>
                <a:rPr lang="en-US" altLang="zh-CN" sz="1400" b="0" i="0" dirty="0">
                  <a:solidFill>
                    <a:srgbClr val="F5F5F5"/>
                  </a:solidFill>
                  <a:effectLst/>
                  <a:latin typeface="arial" panose="020B0604020202020204" pitchFamily="34" charset="0"/>
                </a:rPr>
                <a:t> Community</a:t>
              </a:r>
              <a:endParaRPr lang="zh-CN" altLang="en-US" sz="1400" dirty="0">
                <a:solidFill>
                  <a:srgbClr val="F5F5F5"/>
                </a:solidFill>
              </a:endParaRPr>
            </a:p>
          </p:txBody>
        </p:sp>
      </p:grpSp>
      <p:grpSp>
        <p:nvGrpSpPr>
          <p:cNvPr id="6" name="组合 5"/>
          <p:cNvGrpSpPr/>
          <p:nvPr/>
        </p:nvGrpSpPr>
        <p:grpSpPr>
          <a:xfrm>
            <a:off x="752427" y="1656455"/>
            <a:ext cx="3519322" cy="3066990"/>
            <a:chOff x="1498214" y="1745738"/>
            <a:chExt cx="2314806" cy="2017288"/>
          </a:xfrm>
        </p:grpSpPr>
        <p:sp>
          <p:nvSpPr>
            <p:cNvPr id="15" name="椭圆 14"/>
            <p:cNvSpPr/>
            <p:nvPr/>
          </p:nvSpPr>
          <p:spPr>
            <a:xfrm>
              <a:off x="1498214" y="1745738"/>
              <a:ext cx="1556460" cy="1556460"/>
            </a:xfrm>
            <a:prstGeom prst="ellipse">
              <a:avLst/>
            </a:prstGeom>
            <a:noFill/>
            <a:ln w="203200">
              <a:solidFill>
                <a:schemeClr val="bg1">
                  <a:alpha val="53000"/>
                </a:schemeClr>
              </a:solidFill>
            </a:ln>
            <a:effectLst>
              <a:outerShdw blurRad="304800" dist="50800" dir="5400000" algn="ctr" rotWithShape="0">
                <a:schemeClr val="bg1">
                  <a:alpha val="43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2113168" y="2063174"/>
              <a:ext cx="1556460" cy="1556460"/>
            </a:xfrm>
            <a:prstGeom prst="ellipse">
              <a:avLst/>
            </a:prstGeom>
            <a:solidFill>
              <a:schemeClr val="bg1"/>
            </a:solidFill>
            <a:ln>
              <a:noFill/>
            </a:ln>
            <a:effectLst>
              <a:outerShdw blurRad="304800" dist="50800" dir="5400000" algn="ctr" rotWithShape="0">
                <a:schemeClr val="bg1">
                  <a:alpha val="43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p:nvPr/>
          </p:nvSpPr>
          <p:spPr>
            <a:xfrm>
              <a:off x="1969776" y="1919782"/>
              <a:ext cx="1843244" cy="1843244"/>
            </a:xfrm>
            <a:prstGeom prst="ellipse">
              <a:avLst/>
            </a:prstGeom>
            <a:noFill/>
            <a:ln w="50800">
              <a:solidFill>
                <a:schemeClr val="bg1">
                  <a:alpha val="53000"/>
                </a:schemeClr>
              </a:solidFill>
            </a:ln>
            <a:effectLst>
              <a:outerShdw blurRad="304800" dist="50800" dir="5400000" algn="ctr" rotWithShape="0">
                <a:schemeClr val="bg1">
                  <a:alpha val="43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 name="文本框 13"/>
          <p:cNvSpPr txBox="1"/>
          <p:nvPr/>
        </p:nvSpPr>
        <p:spPr>
          <a:xfrm>
            <a:off x="1426914" y="2985226"/>
            <a:ext cx="2975173" cy="738664"/>
          </a:xfrm>
          <a:prstGeom prst="rect">
            <a:avLst/>
          </a:prstGeom>
          <a:noFill/>
          <a:effectLst>
            <a:outerShdw blurRad="304800" dist="50800" dir="5400000" algn="ctr" rotWithShape="0">
              <a:srgbClr val="01C8C1">
                <a:alpha val="43000"/>
              </a:srgbClr>
            </a:outerShdw>
          </a:effectLst>
        </p:spPr>
        <p:txBody>
          <a:bodyPr wrap="none" lIns="0" tIns="0" rIns="0" bIns="0" rtlCol="0">
            <a:spAutoFit/>
          </a:bodyPr>
          <a:lstStyle/>
          <a:p>
            <a:r>
              <a:rPr lang="en-US" altLang="zh-CN" sz="4800" b="1" dirty="0">
                <a:solidFill>
                  <a:srgbClr val="7096AB"/>
                </a:solidFill>
              </a:rPr>
              <a:t>CONTENT</a:t>
            </a:r>
            <a:endParaRPr lang="zh-CN" altLang="en-US" sz="4800" b="1" dirty="0">
              <a:solidFill>
                <a:srgbClr val="7096AB"/>
              </a:solidFill>
            </a:endParaRPr>
          </a:p>
        </p:txBody>
      </p:sp>
      <p:sp>
        <p:nvSpPr>
          <p:cNvPr id="16" name="椭圆 15"/>
          <p:cNvSpPr/>
          <p:nvPr/>
        </p:nvSpPr>
        <p:spPr>
          <a:xfrm>
            <a:off x="10894847" y="5000823"/>
            <a:ext cx="1556460" cy="1556460"/>
          </a:xfrm>
          <a:prstGeom prst="ellipse">
            <a:avLst/>
          </a:prstGeom>
          <a:noFill/>
          <a:ln w="203200">
            <a:solidFill>
              <a:schemeClr val="bg1"/>
            </a:solidFill>
          </a:ln>
          <a:effectLst>
            <a:outerShdw blurRad="304800" dist="50800" dir="5400000" algn="ctr" rotWithShape="0">
              <a:schemeClr val="bg1">
                <a:alpha val="43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p:cNvSpPr/>
          <p:nvPr/>
        </p:nvSpPr>
        <p:spPr>
          <a:xfrm>
            <a:off x="-370988" y="5374098"/>
            <a:ext cx="2366369" cy="2366369"/>
          </a:xfrm>
          <a:prstGeom prst="ellipse">
            <a:avLst/>
          </a:prstGeom>
          <a:noFill/>
          <a:ln w="101600">
            <a:solidFill>
              <a:schemeClr val="bg1">
                <a:alpha val="38000"/>
              </a:schemeClr>
            </a:solidFill>
          </a:ln>
          <a:effectLst>
            <a:outerShdw blurRad="304800" dist="50800" dir="5400000" algn="ctr" rotWithShape="0">
              <a:schemeClr val="bg1">
                <a:alpha val="43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A175D79F-E9AB-2201-5C1C-BA4E1946FA04}"/>
              </a:ext>
            </a:extLst>
          </p:cNvPr>
          <p:cNvSpPr txBox="1"/>
          <p:nvPr/>
        </p:nvSpPr>
        <p:spPr>
          <a:xfrm>
            <a:off x="6085608" y="1923627"/>
            <a:ext cx="5175427" cy="430887"/>
          </a:xfrm>
          <a:prstGeom prst="rect">
            <a:avLst/>
          </a:prstGeom>
          <a:noFill/>
        </p:spPr>
        <p:txBody>
          <a:bodyPr wrap="square" lIns="0" tIns="0" rIns="0" bIns="0" rtlCol="0">
            <a:spAutoFit/>
          </a:bodyPr>
          <a:lstStyle/>
          <a:p>
            <a:r>
              <a:rPr lang="en" altLang="zh-CN" sz="2800" b="1" dirty="0">
                <a:solidFill>
                  <a:srgbClr val="F5F5F5"/>
                </a:solidFill>
                <a:latin typeface="-apple-system"/>
              </a:rPr>
              <a:t>A</a:t>
            </a:r>
            <a:r>
              <a:rPr lang="en-US" altLang="zh-CN" sz="2800" b="1" dirty="0">
                <a:solidFill>
                  <a:srgbClr val="F5F5F5"/>
                </a:solidFill>
                <a:latin typeface="-apple-system"/>
              </a:rPr>
              <a:t>bout</a:t>
            </a:r>
            <a:r>
              <a:rPr lang="zh-CN" altLang="en-US" sz="2800" b="1" dirty="0">
                <a:solidFill>
                  <a:srgbClr val="F5F5F5"/>
                </a:solidFill>
                <a:latin typeface="-apple-system"/>
              </a:rPr>
              <a:t> </a:t>
            </a:r>
            <a:r>
              <a:rPr lang="en" altLang="zh-CN" sz="2800" b="1" dirty="0">
                <a:solidFill>
                  <a:srgbClr val="F5F5F5"/>
                </a:solidFill>
                <a:latin typeface="-apple-system"/>
              </a:rPr>
              <a:t>Apache </a:t>
            </a:r>
            <a:r>
              <a:rPr lang="en" altLang="zh-CN" sz="2800" b="1" dirty="0" err="1">
                <a:solidFill>
                  <a:srgbClr val="F5F5F5"/>
                </a:solidFill>
                <a:latin typeface="-apple-system"/>
              </a:rPr>
              <a:t>SeaTunnel</a:t>
            </a:r>
            <a:r>
              <a:rPr lang="en" altLang="zh-CN" sz="2800" b="1" dirty="0">
                <a:solidFill>
                  <a:srgbClr val="F5F5F5"/>
                </a:solidFill>
                <a:latin typeface="-apple-system"/>
              </a:rPr>
              <a:t> </a:t>
            </a:r>
            <a:endParaRPr lang="en-US" altLang="zh-CN" sz="2800" b="1" dirty="0">
              <a:solidFill>
                <a:srgbClr val="F5F5F5"/>
              </a:solidFill>
              <a:latin typeface="-apple-system"/>
            </a:endParaRPr>
          </a:p>
        </p:txBody>
      </p:sp>
      <p:sp>
        <p:nvSpPr>
          <p:cNvPr id="3" name="对话气泡: 圆角矩形 3">
            <a:extLst>
              <a:ext uri="{FF2B5EF4-FFF2-40B4-BE49-F238E27FC236}">
                <a16:creationId xmlns:a16="http://schemas.microsoft.com/office/drawing/2014/main" id="{C4A6ECA4-B5A5-55D8-DEC1-2D02F5C813E4}"/>
              </a:ext>
            </a:extLst>
          </p:cNvPr>
          <p:cNvSpPr/>
          <p:nvPr/>
        </p:nvSpPr>
        <p:spPr>
          <a:xfrm>
            <a:off x="5003689" y="1907258"/>
            <a:ext cx="586855" cy="463624"/>
          </a:xfrm>
          <a:prstGeom prst="wedgeRoundRectCallout">
            <a:avLst>
              <a:gd name="adj1" fmla="val -11844"/>
              <a:gd name="adj2" fmla="val 67319"/>
              <a:gd name="adj3" fmla="val 16667"/>
            </a:avLst>
          </a:prstGeom>
          <a:gradFill>
            <a:gsLst>
              <a:gs pos="0">
                <a:srgbClr val="657587"/>
              </a:gs>
              <a:gs pos="53000">
                <a:srgbClr val="6C889D"/>
              </a:gs>
              <a:gs pos="100000">
                <a:srgbClr val="75A3BA"/>
              </a:gs>
            </a:gsLst>
            <a:lin ang="14400000" scaled="0"/>
          </a:gradFill>
          <a:ln w="12700" cap="rnd" cmpd="sng" algn="ctr">
            <a:noFill/>
            <a:prstDash val="solid"/>
            <a:round/>
          </a:ln>
          <a:effectLst>
            <a:outerShdw blurRad="304800" dist="127000" algn="ctr" rotWithShape="0">
              <a:srgbClr val="01857C">
                <a:alpha val="20000"/>
              </a:srgbClr>
            </a:outerShdw>
          </a:effectLst>
        </p:spPr>
        <p:txBody>
          <a:bodyPr rot="0" spcFirstLastPara="0" vert="horz" wrap="square" lIns="0" tIns="0" rIns="0" bIns="0" numCol="1" spcCol="0" rtlCol="0" fromWordArt="0" anchor="ctr" anchorCtr="0" forceAA="0" compatLnSpc="1">
            <a:normAutofit/>
          </a:bodyPr>
          <a:lstStyle/>
          <a:p>
            <a:pPr algn="ctr"/>
            <a:r>
              <a:rPr lang="en-US" altLang="zh-CN" sz="2400" b="1" kern="0" dirty="0">
                <a:solidFill>
                  <a:srgbClr val="D8DDE1"/>
                </a:solidFill>
                <a:latin typeface="Arial" panose="020B0604020202090204" pitchFamily="34" charset="0"/>
                <a:ea typeface="微软雅黑" panose="020B0503020204020204" charset="-122"/>
                <a:cs typeface="Arial" panose="020B0604020202090204" pitchFamily="34" charset="0"/>
              </a:rPr>
              <a:t>01</a:t>
            </a:r>
            <a:endParaRPr lang="zh-CN" altLang="en-US" sz="2400" b="1" kern="0" dirty="0">
              <a:solidFill>
                <a:srgbClr val="D8DDE1"/>
              </a:solidFill>
              <a:latin typeface="Arial" panose="020B0604020202090204" pitchFamily="34" charset="0"/>
              <a:ea typeface="微软雅黑" panose="020B0503020204020204" charset="-122"/>
              <a:cs typeface="Arial" panose="020B0604020202090204" pitchFamily="34" charset="0"/>
            </a:endParaRPr>
          </a:p>
        </p:txBody>
      </p:sp>
      <p:sp>
        <p:nvSpPr>
          <p:cNvPr id="4" name="文本框 3">
            <a:extLst>
              <a:ext uri="{FF2B5EF4-FFF2-40B4-BE49-F238E27FC236}">
                <a16:creationId xmlns:a16="http://schemas.microsoft.com/office/drawing/2014/main" id="{25F0D706-34DC-B5B8-91BB-AD91FE7A200E}"/>
              </a:ext>
            </a:extLst>
          </p:cNvPr>
          <p:cNvSpPr txBox="1"/>
          <p:nvPr/>
        </p:nvSpPr>
        <p:spPr>
          <a:xfrm>
            <a:off x="6085608" y="2678262"/>
            <a:ext cx="4618444" cy="430887"/>
          </a:xfrm>
          <a:prstGeom prst="rect">
            <a:avLst/>
          </a:prstGeom>
          <a:noFill/>
        </p:spPr>
        <p:txBody>
          <a:bodyPr wrap="none" lIns="0" tIns="0" rIns="0" bIns="0" rtlCol="0">
            <a:spAutoFit/>
          </a:bodyPr>
          <a:lstStyle/>
          <a:p>
            <a:r>
              <a:rPr lang="en" altLang="zh-CN" sz="2800" b="1" dirty="0">
                <a:solidFill>
                  <a:srgbClr val="F5F5F5"/>
                </a:solidFill>
                <a:latin typeface="-apple-system"/>
              </a:rPr>
              <a:t>Pain points for existing engines</a:t>
            </a:r>
            <a:endParaRPr lang="zh-CN" altLang="en-US" sz="2800" b="1" dirty="0">
              <a:solidFill>
                <a:srgbClr val="F5F5F5"/>
              </a:solidFill>
              <a:latin typeface="-apple-system"/>
            </a:endParaRPr>
          </a:p>
        </p:txBody>
      </p:sp>
      <p:sp>
        <p:nvSpPr>
          <p:cNvPr id="7" name="文本框 6">
            <a:extLst>
              <a:ext uri="{FF2B5EF4-FFF2-40B4-BE49-F238E27FC236}">
                <a16:creationId xmlns:a16="http://schemas.microsoft.com/office/drawing/2014/main" id="{CA6254AF-85B8-CAA4-27B2-C26147D51C60}"/>
              </a:ext>
            </a:extLst>
          </p:cNvPr>
          <p:cNvSpPr txBox="1"/>
          <p:nvPr/>
        </p:nvSpPr>
        <p:spPr>
          <a:xfrm>
            <a:off x="6085608" y="3432897"/>
            <a:ext cx="4802613" cy="430887"/>
          </a:xfrm>
          <a:prstGeom prst="rect">
            <a:avLst/>
          </a:prstGeom>
          <a:noFill/>
        </p:spPr>
        <p:txBody>
          <a:bodyPr wrap="square" lIns="0" tIns="0" rIns="0" bIns="0" rtlCol="0">
            <a:spAutoFit/>
          </a:bodyPr>
          <a:lstStyle/>
          <a:p>
            <a:r>
              <a:rPr lang="en-US" altLang="zh-CN" sz="2800" b="1" dirty="0">
                <a:solidFill>
                  <a:srgbClr val="F5F5F5"/>
                </a:solidFill>
                <a:latin typeface="-apple-system"/>
              </a:rPr>
              <a:t>Architecture goals</a:t>
            </a:r>
          </a:p>
        </p:txBody>
      </p:sp>
      <p:sp>
        <p:nvSpPr>
          <p:cNvPr id="8" name="文本框 7">
            <a:extLst>
              <a:ext uri="{FF2B5EF4-FFF2-40B4-BE49-F238E27FC236}">
                <a16:creationId xmlns:a16="http://schemas.microsoft.com/office/drawing/2014/main" id="{DF1A4931-4170-9DDB-7CA8-5B7762FF7CFB}"/>
              </a:ext>
            </a:extLst>
          </p:cNvPr>
          <p:cNvSpPr txBox="1"/>
          <p:nvPr/>
        </p:nvSpPr>
        <p:spPr>
          <a:xfrm>
            <a:off x="6085607" y="4187532"/>
            <a:ext cx="5437631" cy="430887"/>
          </a:xfrm>
          <a:prstGeom prst="rect">
            <a:avLst/>
          </a:prstGeom>
          <a:noFill/>
        </p:spPr>
        <p:txBody>
          <a:bodyPr wrap="square" lIns="0" tIns="0" rIns="0" bIns="0" rtlCol="0">
            <a:spAutoFit/>
          </a:bodyPr>
          <a:lstStyle/>
          <a:p>
            <a:r>
              <a:rPr lang="en-US" altLang="zh-CN" sz="2800" b="1" dirty="0">
                <a:solidFill>
                  <a:srgbClr val="F5F5F5"/>
                </a:solidFill>
                <a:latin typeface="-apple-system"/>
              </a:rPr>
              <a:t>The</a:t>
            </a:r>
            <a:r>
              <a:rPr lang="zh-CN" altLang="en-US" sz="2800" b="1" dirty="0">
                <a:solidFill>
                  <a:srgbClr val="F5F5F5"/>
                </a:solidFill>
                <a:latin typeface="-apple-system"/>
              </a:rPr>
              <a:t> </a:t>
            </a:r>
            <a:r>
              <a:rPr lang="en-US" altLang="zh-CN" sz="2800" b="1" dirty="0">
                <a:solidFill>
                  <a:srgbClr val="F5F5F5"/>
                </a:solidFill>
                <a:latin typeface="-apple-system"/>
              </a:rPr>
              <a:t>future</a:t>
            </a:r>
            <a:r>
              <a:rPr lang="zh-CN" altLang="en-US" sz="2800" b="1" dirty="0">
                <a:solidFill>
                  <a:srgbClr val="F5F5F5"/>
                </a:solidFill>
                <a:latin typeface="-apple-system"/>
              </a:rPr>
              <a:t> </a:t>
            </a:r>
            <a:r>
              <a:rPr lang="en-US" altLang="zh-CN" sz="2800" b="1" dirty="0">
                <a:solidFill>
                  <a:srgbClr val="F5F5F5"/>
                </a:solidFill>
                <a:latin typeface="-apple-system"/>
              </a:rPr>
              <a:t>of</a:t>
            </a:r>
            <a:r>
              <a:rPr lang="zh-CN" altLang="en-US" sz="2800" b="1" dirty="0">
                <a:solidFill>
                  <a:srgbClr val="F5F5F5"/>
                </a:solidFill>
                <a:latin typeface="-apple-system"/>
              </a:rPr>
              <a:t> </a:t>
            </a:r>
            <a:r>
              <a:rPr lang="en-US" altLang="zh-CN" sz="2800" b="1" dirty="0">
                <a:solidFill>
                  <a:srgbClr val="F5F5F5"/>
                </a:solidFill>
                <a:latin typeface="-apple-system"/>
              </a:rPr>
              <a:t>Apache</a:t>
            </a:r>
            <a:r>
              <a:rPr lang="zh-CN" altLang="en-US" sz="2800" b="1" dirty="0">
                <a:solidFill>
                  <a:srgbClr val="F5F5F5"/>
                </a:solidFill>
                <a:latin typeface="-apple-system"/>
              </a:rPr>
              <a:t> </a:t>
            </a:r>
            <a:r>
              <a:rPr lang="en-US" altLang="zh-CN" sz="2800" b="1" dirty="0" err="1">
                <a:solidFill>
                  <a:srgbClr val="F5F5F5"/>
                </a:solidFill>
                <a:latin typeface="-apple-system"/>
              </a:rPr>
              <a:t>SeaTunnel</a:t>
            </a:r>
            <a:endParaRPr lang="en-US" altLang="zh-CN" sz="2800" b="1" dirty="0">
              <a:solidFill>
                <a:srgbClr val="F5F5F5"/>
              </a:solidFill>
              <a:latin typeface="-apple-system"/>
            </a:endParaRPr>
          </a:p>
        </p:txBody>
      </p:sp>
      <p:sp>
        <p:nvSpPr>
          <p:cNvPr id="9" name="对话气泡: 圆角矩形 23">
            <a:extLst>
              <a:ext uri="{FF2B5EF4-FFF2-40B4-BE49-F238E27FC236}">
                <a16:creationId xmlns:a16="http://schemas.microsoft.com/office/drawing/2014/main" id="{2854B120-54B1-F1F9-6AB0-AB91387971A9}"/>
              </a:ext>
            </a:extLst>
          </p:cNvPr>
          <p:cNvSpPr/>
          <p:nvPr/>
        </p:nvSpPr>
        <p:spPr>
          <a:xfrm>
            <a:off x="5003689" y="2661893"/>
            <a:ext cx="586855" cy="463624"/>
          </a:xfrm>
          <a:prstGeom prst="wedgeRoundRectCallout">
            <a:avLst>
              <a:gd name="adj1" fmla="val -11844"/>
              <a:gd name="adj2" fmla="val 67319"/>
              <a:gd name="adj3" fmla="val 16667"/>
            </a:avLst>
          </a:prstGeom>
          <a:gradFill>
            <a:gsLst>
              <a:gs pos="0">
                <a:srgbClr val="657587"/>
              </a:gs>
              <a:gs pos="53000">
                <a:srgbClr val="6C889D"/>
              </a:gs>
              <a:gs pos="100000">
                <a:srgbClr val="75A3BA"/>
              </a:gs>
            </a:gsLst>
            <a:lin ang="14400000" scaled="0"/>
          </a:gradFill>
          <a:ln w="12700" cap="rnd" cmpd="sng" algn="ctr">
            <a:noFill/>
            <a:prstDash val="solid"/>
            <a:round/>
          </a:ln>
          <a:effectLst>
            <a:outerShdw blurRad="304800" dist="127000" algn="ctr" rotWithShape="0">
              <a:srgbClr val="01857C">
                <a:alpha val="20000"/>
              </a:srgbClr>
            </a:outerShdw>
          </a:effectLst>
        </p:spPr>
        <p:txBody>
          <a:bodyPr rot="0" spcFirstLastPara="0" vert="horz" wrap="square" lIns="0" tIns="0" rIns="0" bIns="0" numCol="1" spcCol="0" rtlCol="0" fromWordArt="0" anchor="ctr" anchorCtr="0" forceAA="0" compatLnSpc="1">
            <a:normAutofit/>
          </a:bodyPr>
          <a:lstStyle/>
          <a:p>
            <a:pPr algn="ctr"/>
            <a:r>
              <a:rPr lang="en-US" altLang="zh-CN" sz="2400" b="1" kern="0" dirty="0">
                <a:solidFill>
                  <a:srgbClr val="D8DDE1"/>
                </a:solidFill>
                <a:latin typeface="Arial" panose="020B0604020202090204" pitchFamily="34" charset="0"/>
                <a:ea typeface="微软雅黑" panose="020B0503020204020204" charset="-122"/>
                <a:cs typeface="Arial" panose="020B0604020202090204" pitchFamily="34" charset="0"/>
              </a:rPr>
              <a:t>02</a:t>
            </a:r>
            <a:endParaRPr lang="zh-CN" altLang="en-US" sz="2400" b="1" kern="0" dirty="0">
              <a:solidFill>
                <a:srgbClr val="D8DDE1"/>
              </a:solidFill>
              <a:latin typeface="Arial" panose="020B0604020202090204" pitchFamily="34" charset="0"/>
              <a:ea typeface="微软雅黑" panose="020B0503020204020204" charset="-122"/>
              <a:cs typeface="Arial" panose="020B0604020202090204" pitchFamily="34" charset="0"/>
            </a:endParaRPr>
          </a:p>
        </p:txBody>
      </p:sp>
      <p:sp>
        <p:nvSpPr>
          <p:cNvPr id="10" name="对话气泡: 圆角矩形 24">
            <a:extLst>
              <a:ext uri="{FF2B5EF4-FFF2-40B4-BE49-F238E27FC236}">
                <a16:creationId xmlns:a16="http://schemas.microsoft.com/office/drawing/2014/main" id="{AE5FEC5E-4577-6F30-8C95-1332BFA5641E}"/>
              </a:ext>
            </a:extLst>
          </p:cNvPr>
          <p:cNvSpPr/>
          <p:nvPr/>
        </p:nvSpPr>
        <p:spPr>
          <a:xfrm>
            <a:off x="5003689" y="3416528"/>
            <a:ext cx="586855" cy="463624"/>
          </a:xfrm>
          <a:prstGeom prst="wedgeRoundRectCallout">
            <a:avLst>
              <a:gd name="adj1" fmla="val -11844"/>
              <a:gd name="adj2" fmla="val 67319"/>
              <a:gd name="adj3" fmla="val 16667"/>
            </a:avLst>
          </a:prstGeom>
          <a:gradFill>
            <a:gsLst>
              <a:gs pos="0">
                <a:srgbClr val="657587"/>
              </a:gs>
              <a:gs pos="53000">
                <a:srgbClr val="6C889D"/>
              </a:gs>
              <a:gs pos="100000">
                <a:srgbClr val="75A3BA"/>
              </a:gs>
            </a:gsLst>
            <a:lin ang="14400000" scaled="0"/>
          </a:gradFill>
          <a:ln w="12700" cap="rnd" cmpd="sng" algn="ctr">
            <a:noFill/>
            <a:prstDash val="solid"/>
            <a:round/>
          </a:ln>
          <a:effectLst>
            <a:outerShdw blurRad="304800" dist="127000" algn="ctr" rotWithShape="0">
              <a:srgbClr val="01857C">
                <a:alpha val="20000"/>
              </a:srgbClr>
            </a:outerShdw>
          </a:effectLst>
        </p:spPr>
        <p:txBody>
          <a:bodyPr rot="0" spcFirstLastPara="0" vert="horz" wrap="square" lIns="0" tIns="0" rIns="0" bIns="0" numCol="1" spcCol="0" rtlCol="0" fromWordArt="0" anchor="ctr" anchorCtr="0" forceAA="0" compatLnSpc="1">
            <a:normAutofit/>
          </a:bodyPr>
          <a:lstStyle/>
          <a:p>
            <a:pPr algn="ctr"/>
            <a:r>
              <a:rPr lang="en-US" altLang="zh-CN" sz="2400" b="1" kern="0" dirty="0">
                <a:solidFill>
                  <a:srgbClr val="D8DDE1"/>
                </a:solidFill>
                <a:latin typeface="Arial" panose="020B0604020202090204" pitchFamily="34" charset="0"/>
                <a:ea typeface="微软雅黑" panose="020B0503020204020204" charset="-122"/>
                <a:cs typeface="Arial" panose="020B0604020202090204" pitchFamily="34" charset="0"/>
              </a:rPr>
              <a:t>03</a:t>
            </a:r>
            <a:endParaRPr lang="zh-CN" altLang="en-US" sz="2400" b="1" kern="0" dirty="0">
              <a:solidFill>
                <a:srgbClr val="D8DDE1"/>
              </a:solidFill>
              <a:latin typeface="Arial" panose="020B0604020202090204" pitchFamily="34" charset="0"/>
              <a:ea typeface="微软雅黑" panose="020B0503020204020204" charset="-122"/>
              <a:cs typeface="Arial" panose="020B0604020202090204" pitchFamily="34" charset="0"/>
            </a:endParaRPr>
          </a:p>
        </p:txBody>
      </p:sp>
      <p:sp>
        <p:nvSpPr>
          <p:cNvPr id="11" name="对话气泡: 圆角矩形 25">
            <a:extLst>
              <a:ext uri="{FF2B5EF4-FFF2-40B4-BE49-F238E27FC236}">
                <a16:creationId xmlns:a16="http://schemas.microsoft.com/office/drawing/2014/main" id="{769EC927-CE65-3039-95E0-C3D916AC4ADD}"/>
              </a:ext>
            </a:extLst>
          </p:cNvPr>
          <p:cNvSpPr/>
          <p:nvPr/>
        </p:nvSpPr>
        <p:spPr>
          <a:xfrm>
            <a:off x="5003689" y="4171163"/>
            <a:ext cx="586855" cy="463624"/>
          </a:xfrm>
          <a:prstGeom prst="wedgeRoundRectCallout">
            <a:avLst>
              <a:gd name="adj1" fmla="val -11844"/>
              <a:gd name="adj2" fmla="val 67319"/>
              <a:gd name="adj3" fmla="val 16667"/>
            </a:avLst>
          </a:prstGeom>
          <a:gradFill>
            <a:gsLst>
              <a:gs pos="0">
                <a:srgbClr val="657587"/>
              </a:gs>
              <a:gs pos="53000">
                <a:srgbClr val="6C889D"/>
              </a:gs>
              <a:gs pos="100000">
                <a:srgbClr val="75A3BA"/>
              </a:gs>
            </a:gsLst>
            <a:lin ang="14400000" scaled="0"/>
          </a:gradFill>
          <a:ln w="12700" cap="rnd" cmpd="sng" algn="ctr">
            <a:noFill/>
            <a:prstDash val="solid"/>
            <a:round/>
          </a:ln>
          <a:effectLst>
            <a:outerShdw blurRad="304800" dist="127000" algn="ctr" rotWithShape="0">
              <a:srgbClr val="01857C">
                <a:alpha val="20000"/>
              </a:srgbClr>
            </a:outerShdw>
          </a:effectLst>
        </p:spPr>
        <p:txBody>
          <a:bodyPr rot="0" spcFirstLastPara="0" vert="horz" wrap="square" lIns="0" tIns="0" rIns="0" bIns="0" numCol="1" spcCol="0" rtlCol="0" fromWordArt="0" anchor="ctr" anchorCtr="0" forceAA="0" compatLnSpc="1">
            <a:normAutofit/>
          </a:bodyPr>
          <a:lstStyle/>
          <a:p>
            <a:pPr algn="ctr"/>
            <a:r>
              <a:rPr lang="en-US" altLang="zh-CN" sz="2400" b="1" kern="0" dirty="0">
                <a:solidFill>
                  <a:srgbClr val="D8DDE1"/>
                </a:solidFill>
                <a:latin typeface="Arial" panose="020B0604020202090204" pitchFamily="34" charset="0"/>
                <a:ea typeface="微软雅黑" panose="020B0503020204020204" charset="-122"/>
                <a:cs typeface="Arial" panose="020B0604020202090204" pitchFamily="34" charset="0"/>
              </a:rPr>
              <a:t>04</a:t>
            </a:r>
            <a:endParaRPr lang="zh-CN" altLang="en-US" sz="2400" b="1" kern="0" dirty="0">
              <a:solidFill>
                <a:srgbClr val="D8DDE1"/>
              </a:solidFill>
              <a:latin typeface="Arial" panose="020B0604020202090204" pitchFamily="34" charset="0"/>
              <a:ea typeface="微软雅黑" panose="020B0503020204020204" charset="-122"/>
              <a:cs typeface="Arial" panose="020B0604020202090204" pitchFamily="34"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组合 28">
            <a:extLst>
              <a:ext uri="{FF2B5EF4-FFF2-40B4-BE49-F238E27FC236}">
                <a16:creationId xmlns:a16="http://schemas.microsoft.com/office/drawing/2014/main" id="{F99590F8-9E2D-4EFF-8F46-4A0A60136651}"/>
              </a:ext>
            </a:extLst>
          </p:cNvPr>
          <p:cNvGrpSpPr/>
          <p:nvPr/>
        </p:nvGrpSpPr>
        <p:grpSpPr>
          <a:xfrm>
            <a:off x="0" y="0"/>
            <a:ext cx="12192000" cy="6858000"/>
            <a:chOff x="0" y="0"/>
            <a:chExt cx="12192000" cy="6858000"/>
          </a:xfrm>
        </p:grpSpPr>
        <p:pic>
          <p:nvPicPr>
            <p:cNvPr id="6" name="图片 5">
              <a:extLst>
                <a:ext uri="{FF2B5EF4-FFF2-40B4-BE49-F238E27FC236}">
                  <a16:creationId xmlns:a16="http://schemas.microsoft.com/office/drawing/2014/main" id="{1E2206B3-80AD-4109-9C51-97A6129039F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874" t="5100" r="3035" b="6667"/>
            <a:stretch/>
          </p:blipFill>
          <p:spPr>
            <a:xfrm>
              <a:off x="0" y="0"/>
              <a:ext cx="12192000" cy="6858000"/>
            </a:xfrm>
            <a:prstGeom prst="rect">
              <a:avLst/>
            </a:prstGeom>
          </p:spPr>
        </p:pic>
        <p:sp>
          <p:nvSpPr>
            <p:cNvPr id="20" name="椭圆 19">
              <a:extLst>
                <a:ext uri="{FF2B5EF4-FFF2-40B4-BE49-F238E27FC236}">
                  <a16:creationId xmlns:a16="http://schemas.microsoft.com/office/drawing/2014/main" id="{A3E3E911-753F-4A88-8887-616EE2C52AE7}"/>
                </a:ext>
              </a:extLst>
            </p:cNvPr>
            <p:cNvSpPr/>
            <p:nvPr/>
          </p:nvSpPr>
          <p:spPr>
            <a:xfrm>
              <a:off x="10841250" y="182251"/>
              <a:ext cx="684000" cy="684000"/>
            </a:xfrm>
            <a:prstGeom prst="ellipse">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1" name="图片 20">
              <a:extLst>
                <a:ext uri="{FF2B5EF4-FFF2-40B4-BE49-F238E27FC236}">
                  <a16:creationId xmlns:a16="http://schemas.microsoft.com/office/drawing/2014/main" id="{87D8645B-9930-483C-B71E-B39239D08E9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52463" y="132353"/>
              <a:ext cx="670775" cy="720000"/>
            </a:xfrm>
            <a:prstGeom prst="rect">
              <a:avLst/>
            </a:prstGeom>
          </p:spPr>
        </p:pic>
        <p:pic>
          <p:nvPicPr>
            <p:cNvPr id="25" name="图片 24">
              <a:extLst>
                <a:ext uri="{FF2B5EF4-FFF2-40B4-BE49-F238E27FC236}">
                  <a16:creationId xmlns:a16="http://schemas.microsoft.com/office/drawing/2014/main" id="{D0749859-F97C-4683-A799-EDC5282A6C5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019132" y="182251"/>
              <a:ext cx="684000" cy="684000"/>
            </a:xfrm>
            <a:prstGeom prst="rect">
              <a:avLst/>
            </a:prstGeom>
          </p:spPr>
        </p:pic>
      </p:grpSp>
      <p:sp>
        <p:nvSpPr>
          <p:cNvPr id="3" name="Rectangle 2">
            <a:extLst>
              <a:ext uri="{FF2B5EF4-FFF2-40B4-BE49-F238E27FC236}">
                <a16:creationId xmlns:a16="http://schemas.microsoft.com/office/drawing/2014/main" id="{FF2B9D5E-D19A-BC35-7605-86E01FC13A74}"/>
              </a:ext>
            </a:extLst>
          </p:cNvPr>
          <p:cNvSpPr/>
          <p:nvPr/>
        </p:nvSpPr>
        <p:spPr>
          <a:xfrm>
            <a:off x="4414044" y="6370202"/>
            <a:ext cx="3363912" cy="307777"/>
          </a:xfrm>
          <a:prstGeom prst="rect">
            <a:avLst/>
          </a:prstGeom>
        </p:spPr>
        <p:txBody>
          <a:bodyPr wrap="square">
            <a:spAutoFit/>
          </a:bodyPr>
          <a:lstStyle/>
          <a:p>
            <a:pPr algn="ctr"/>
            <a:r>
              <a:rPr lang="en-US" altLang="zh-CN" sz="1400" b="0" i="0" dirty="0">
                <a:solidFill>
                  <a:srgbClr val="F5F5F5"/>
                </a:solidFill>
                <a:effectLst/>
                <a:latin typeface="arial" panose="020B0604020202020204" pitchFamily="34" charset="0"/>
              </a:rPr>
              <a:t>© Apache </a:t>
            </a:r>
            <a:r>
              <a:rPr lang="en-US" altLang="zh-CN" sz="1400" b="0" i="0" dirty="0" err="1">
                <a:solidFill>
                  <a:srgbClr val="F5F5F5"/>
                </a:solidFill>
                <a:effectLst/>
                <a:latin typeface="arial" panose="020B0604020202020204" pitchFamily="34" charset="0"/>
              </a:rPr>
              <a:t>SeaTunnel</a:t>
            </a:r>
            <a:r>
              <a:rPr lang="en-US" altLang="zh-CN" sz="1400" b="0" i="0" dirty="0">
                <a:solidFill>
                  <a:srgbClr val="F5F5F5"/>
                </a:solidFill>
                <a:effectLst/>
                <a:latin typeface="arial" panose="020B0604020202020204" pitchFamily="34" charset="0"/>
              </a:rPr>
              <a:t> Community</a:t>
            </a:r>
            <a:endParaRPr lang="zh-CN" altLang="en-US" sz="1400" dirty="0">
              <a:solidFill>
                <a:srgbClr val="F5F5F5"/>
              </a:solidFill>
            </a:endParaRPr>
          </a:p>
        </p:txBody>
      </p:sp>
      <p:sp>
        <p:nvSpPr>
          <p:cNvPr id="8" name="文本框 7">
            <a:extLst>
              <a:ext uri="{FF2B5EF4-FFF2-40B4-BE49-F238E27FC236}">
                <a16:creationId xmlns:a16="http://schemas.microsoft.com/office/drawing/2014/main" id="{69C7BC05-EF19-BD10-A93E-5F2E99B26E79}"/>
              </a:ext>
            </a:extLst>
          </p:cNvPr>
          <p:cNvSpPr txBox="1"/>
          <p:nvPr/>
        </p:nvSpPr>
        <p:spPr>
          <a:xfrm>
            <a:off x="4345271" y="441913"/>
            <a:ext cx="3682361" cy="584775"/>
          </a:xfrm>
          <a:prstGeom prst="rect">
            <a:avLst/>
          </a:prstGeom>
          <a:noFill/>
        </p:spPr>
        <p:txBody>
          <a:bodyPr wrap="square" rtlCol="0">
            <a:spAutoFit/>
          </a:bodyPr>
          <a:lstStyle/>
          <a:p>
            <a:pPr algn="ctr"/>
            <a:r>
              <a:rPr lang="en-US" altLang="zh-CN" sz="3200" dirty="0">
                <a:solidFill>
                  <a:srgbClr val="F5F5F5"/>
                </a:solidFill>
              </a:rPr>
              <a:t>Shared</a:t>
            </a:r>
            <a:r>
              <a:rPr lang="zh-CN" altLang="en-US" sz="3200" dirty="0">
                <a:solidFill>
                  <a:srgbClr val="F5F5F5"/>
                </a:solidFill>
              </a:rPr>
              <a:t> </a:t>
            </a:r>
            <a:r>
              <a:rPr lang="en-US" altLang="zh-CN" sz="3200" dirty="0">
                <a:solidFill>
                  <a:srgbClr val="F5F5F5"/>
                </a:solidFill>
              </a:rPr>
              <a:t>Resource</a:t>
            </a:r>
            <a:endParaRPr lang="zh-CN" altLang="en-US" sz="3200" dirty="0">
              <a:solidFill>
                <a:srgbClr val="F5F5F5"/>
              </a:solidFill>
            </a:endParaRPr>
          </a:p>
        </p:txBody>
      </p:sp>
      <p:pic>
        <p:nvPicPr>
          <p:cNvPr id="5" name="图片 4">
            <a:extLst>
              <a:ext uri="{FF2B5EF4-FFF2-40B4-BE49-F238E27FC236}">
                <a16:creationId xmlns:a16="http://schemas.microsoft.com/office/drawing/2014/main" id="{DDA5920E-680E-4FF2-CE5C-55B5581BA29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92480" y="1277284"/>
            <a:ext cx="7772400" cy="4912897"/>
          </a:xfrm>
          <a:prstGeom prst="rect">
            <a:avLst/>
          </a:prstGeom>
        </p:spPr>
      </p:pic>
    </p:spTree>
    <p:extLst>
      <p:ext uri="{BB962C8B-B14F-4D97-AF65-F5344CB8AC3E}">
        <p14:creationId xmlns:p14="http://schemas.microsoft.com/office/powerpoint/2010/main" val="40301031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组合 28">
            <a:extLst>
              <a:ext uri="{FF2B5EF4-FFF2-40B4-BE49-F238E27FC236}">
                <a16:creationId xmlns:a16="http://schemas.microsoft.com/office/drawing/2014/main" id="{F99590F8-9E2D-4EFF-8F46-4A0A60136651}"/>
              </a:ext>
            </a:extLst>
          </p:cNvPr>
          <p:cNvGrpSpPr/>
          <p:nvPr/>
        </p:nvGrpSpPr>
        <p:grpSpPr>
          <a:xfrm>
            <a:off x="0" y="0"/>
            <a:ext cx="12192000" cy="6858000"/>
            <a:chOff x="0" y="0"/>
            <a:chExt cx="12192000" cy="6858000"/>
          </a:xfrm>
        </p:grpSpPr>
        <p:pic>
          <p:nvPicPr>
            <p:cNvPr id="6" name="图片 5">
              <a:extLst>
                <a:ext uri="{FF2B5EF4-FFF2-40B4-BE49-F238E27FC236}">
                  <a16:creationId xmlns:a16="http://schemas.microsoft.com/office/drawing/2014/main" id="{1E2206B3-80AD-4109-9C51-97A6129039F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874" t="5100" r="3035" b="6667"/>
            <a:stretch/>
          </p:blipFill>
          <p:spPr>
            <a:xfrm>
              <a:off x="0" y="0"/>
              <a:ext cx="12192000" cy="6858000"/>
            </a:xfrm>
            <a:prstGeom prst="rect">
              <a:avLst/>
            </a:prstGeom>
          </p:spPr>
        </p:pic>
        <p:sp>
          <p:nvSpPr>
            <p:cNvPr id="20" name="椭圆 19">
              <a:extLst>
                <a:ext uri="{FF2B5EF4-FFF2-40B4-BE49-F238E27FC236}">
                  <a16:creationId xmlns:a16="http://schemas.microsoft.com/office/drawing/2014/main" id="{A3E3E911-753F-4A88-8887-616EE2C52AE7}"/>
                </a:ext>
              </a:extLst>
            </p:cNvPr>
            <p:cNvSpPr/>
            <p:nvPr/>
          </p:nvSpPr>
          <p:spPr>
            <a:xfrm>
              <a:off x="10841250" y="182251"/>
              <a:ext cx="684000" cy="684000"/>
            </a:xfrm>
            <a:prstGeom prst="ellipse">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1" name="图片 20">
              <a:extLst>
                <a:ext uri="{FF2B5EF4-FFF2-40B4-BE49-F238E27FC236}">
                  <a16:creationId xmlns:a16="http://schemas.microsoft.com/office/drawing/2014/main" id="{87D8645B-9930-483C-B71E-B39239D08E9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52463" y="132353"/>
              <a:ext cx="670775" cy="720000"/>
            </a:xfrm>
            <a:prstGeom prst="rect">
              <a:avLst/>
            </a:prstGeom>
          </p:spPr>
        </p:pic>
        <p:pic>
          <p:nvPicPr>
            <p:cNvPr id="25" name="图片 24">
              <a:extLst>
                <a:ext uri="{FF2B5EF4-FFF2-40B4-BE49-F238E27FC236}">
                  <a16:creationId xmlns:a16="http://schemas.microsoft.com/office/drawing/2014/main" id="{D0749859-F97C-4683-A799-EDC5282A6C5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019132" y="182251"/>
              <a:ext cx="684000" cy="684000"/>
            </a:xfrm>
            <a:prstGeom prst="rect">
              <a:avLst/>
            </a:prstGeom>
          </p:spPr>
        </p:pic>
      </p:grpSp>
      <p:sp>
        <p:nvSpPr>
          <p:cNvPr id="3" name="Rectangle 2">
            <a:extLst>
              <a:ext uri="{FF2B5EF4-FFF2-40B4-BE49-F238E27FC236}">
                <a16:creationId xmlns:a16="http://schemas.microsoft.com/office/drawing/2014/main" id="{FF2B9D5E-D19A-BC35-7605-86E01FC13A74}"/>
              </a:ext>
            </a:extLst>
          </p:cNvPr>
          <p:cNvSpPr/>
          <p:nvPr/>
        </p:nvSpPr>
        <p:spPr>
          <a:xfrm>
            <a:off x="4414044" y="6370202"/>
            <a:ext cx="3363912" cy="307777"/>
          </a:xfrm>
          <a:prstGeom prst="rect">
            <a:avLst/>
          </a:prstGeom>
        </p:spPr>
        <p:txBody>
          <a:bodyPr wrap="square">
            <a:spAutoFit/>
          </a:bodyPr>
          <a:lstStyle/>
          <a:p>
            <a:pPr algn="ctr"/>
            <a:r>
              <a:rPr lang="en-US" altLang="zh-CN" sz="1400" b="0" i="0" dirty="0">
                <a:solidFill>
                  <a:srgbClr val="F5F5F5"/>
                </a:solidFill>
                <a:effectLst/>
                <a:latin typeface="arial" panose="020B0604020202020204" pitchFamily="34" charset="0"/>
              </a:rPr>
              <a:t>© Apache </a:t>
            </a:r>
            <a:r>
              <a:rPr lang="en-US" altLang="zh-CN" sz="1400" b="0" i="0" dirty="0" err="1">
                <a:solidFill>
                  <a:srgbClr val="F5F5F5"/>
                </a:solidFill>
                <a:effectLst/>
                <a:latin typeface="arial" panose="020B0604020202020204" pitchFamily="34" charset="0"/>
              </a:rPr>
              <a:t>SeaTunnel</a:t>
            </a:r>
            <a:r>
              <a:rPr lang="en-US" altLang="zh-CN" sz="1400" b="0" i="0" dirty="0">
                <a:solidFill>
                  <a:srgbClr val="F5F5F5"/>
                </a:solidFill>
                <a:effectLst/>
                <a:latin typeface="arial" panose="020B0604020202020204" pitchFamily="34" charset="0"/>
              </a:rPr>
              <a:t> Community</a:t>
            </a:r>
            <a:endParaRPr lang="zh-CN" altLang="en-US" sz="1400" dirty="0">
              <a:solidFill>
                <a:srgbClr val="F5F5F5"/>
              </a:solidFill>
            </a:endParaRPr>
          </a:p>
        </p:txBody>
      </p:sp>
      <p:sp>
        <p:nvSpPr>
          <p:cNvPr id="8" name="文本框 7">
            <a:extLst>
              <a:ext uri="{FF2B5EF4-FFF2-40B4-BE49-F238E27FC236}">
                <a16:creationId xmlns:a16="http://schemas.microsoft.com/office/drawing/2014/main" id="{69C7BC05-EF19-BD10-A93E-5F2E99B26E79}"/>
              </a:ext>
            </a:extLst>
          </p:cNvPr>
          <p:cNvSpPr txBox="1"/>
          <p:nvPr/>
        </p:nvSpPr>
        <p:spPr>
          <a:xfrm>
            <a:off x="4345271" y="441913"/>
            <a:ext cx="3682361" cy="584775"/>
          </a:xfrm>
          <a:prstGeom prst="rect">
            <a:avLst/>
          </a:prstGeom>
          <a:noFill/>
        </p:spPr>
        <p:txBody>
          <a:bodyPr wrap="square" rtlCol="0">
            <a:spAutoFit/>
          </a:bodyPr>
          <a:lstStyle/>
          <a:p>
            <a:pPr algn="ctr"/>
            <a:r>
              <a:rPr lang="en-US" altLang="zh-CN" sz="3200" dirty="0">
                <a:solidFill>
                  <a:srgbClr val="F5F5F5"/>
                </a:solidFill>
              </a:rPr>
              <a:t>Speed</a:t>
            </a:r>
            <a:r>
              <a:rPr lang="zh-CN" altLang="en-US" sz="3200" dirty="0">
                <a:solidFill>
                  <a:srgbClr val="F5F5F5"/>
                </a:solidFill>
              </a:rPr>
              <a:t> </a:t>
            </a:r>
            <a:r>
              <a:rPr lang="en-US" altLang="zh-CN" sz="3200" dirty="0">
                <a:solidFill>
                  <a:srgbClr val="F5F5F5"/>
                </a:solidFill>
              </a:rPr>
              <a:t>Control</a:t>
            </a:r>
          </a:p>
        </p:txBody>
      </p:sp>
      <p:pic>
        <p:nvPicPr>
          <p:cNvPr id="4" name="图片 3">
            <a:extLst>
              <a:ext uri="{FF2B5EF4-FFF2-40B4-BE49-F238E27FC236}">
                <a16:creationId xmlns:a16="http://schemas.microsoft.com/office/drawing/2014/main" id="{1ABF956A-EFDE-6BD9-4CE7-11FE954C94C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27685" y="1690220"/>
            <a:ext cx="8933447" cy="4016449"/>
          </a:xfrm>
          <a:prstGeom prst="rect">
            <a:avLst/>
          </a:prstGeom>
        </p:spPr>
      </p:pic>
    </p:spTree>
    <p:extLst>
      <p:ext uri="{BB962C8B-B14F-4D97-AF65-F5344CB8AC3E}">
        <p14:creationId xmlns:p14="http://schemas.microsoft.com/office/powerpoint/2010/main" val="18966164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矩形: 圆角 88"/>
          <p:cNvSpPr/>
          <p:nvPr/>
        </p:nvSpPr>
        <p:spPr>
          <a:xfrm>
            <a:off x="0" y="-32945"/>
            <a:ext cx="12192000" cy="6890945"/>
          </a:xfrm>
          <a:prstGeom prst="roundRect">
            <a:avLst>
              <a:gd name="adj" fmla="val 0"/>
            </a:avLst>
          </a:prstGeom>
          <a:solidFill>
            <a:srgbClr val="161C2A"/>
          </a:solidFill>
          <a:ln w="12700" cap="rnd" cmpd="sng" algn="ctr">
            <a:noFill/>
            <a:prstDash val="solid"/>
            <a:round/>
          </a:ln>
          <a:effectLst>
            <a:outerShdw blurRad="254000" dist="127000" algn="ctr" rotWithShape="0">
              <a:srgbClr val="01857C">
                <a:alpha val="20000"/>
              </a:srgbClr>
            </a:outerShdw>
          </a:effectLst>
        </p:spPr>
        <p:txBody>
          <a:bodyPr rot="0" spcFirstLastPara="0" vert="horz" wrap="square" lIns="0" tIns="0" rIns="0" bIns="0" numCol="1" spcCol="0" rtlCol="0" fromWordArt="0" anchor="ctr" anchorCtr="0" forceAA="0" compatLnSpc="1">
            <a:normAutofit/>
          </a:bodyPr>
          <a:lstStyle/>
          <a:p>
            <a:pPr algn="r"/>
            <a:endParaRPr lang="zh-CN" altLang="en-US" b="1" kern="0">
              <a:noFill/>
              <a:latin typeface="Arial" panose="020B0604020202090204" pitchFamily="34" charset="0"/>
              <a:ea typeface="微软雅黑" panose="020B0503020204020204" charset="-122"/>
              <a:cs typeface="Arial" panose="020B0604020202090204" pitchFamily="34" charset="0"/>
            </a:endParaRPr>
          </a:p>
        </p:txBody>
      </p:sp>
      <p:grpSp>
        <p:nvGrpSpPr>
          <p:cNvPr id="36" name="组合 35"/>
          <p:cNvGrpSpPr/>
          <p:nvPr/>
        </p:nvGrpSpPr>
        <p:grpSpPr>
          <a:xfrm>
            <a:off x="4212894" y="2508368"/>
            <a:ext cx="1183083" cy="279136"/>
            <a:chOff x="9906371" y="3180026"/>
            <a:chExt cx="1990145" cy="469554"/>
          </a:xfrm>
          <a:solidFill>
            <a:schemeClr val="bg1"/>
          </a:solidFill>
        </p:grpSpPr>
        <p:sp>
          <p:nvSpPr>
            <p:cNvPr id="37" name="平行四边形 36"/>
            <p:cNvSpPr/>
            <p:nvPr/>
          </p:nvSpPr>
          <p:spPr>
            <a:xfrm flipH="1">
              <a:off x="9906371" y="3180026"/>
              <a:ext cx="636007" cy="469554"/>
            </a:xfrm>
            <a:prstGeom prst="parallelogram">
              <a:avLst>
                <a:gd name="adj" fmla="val 8751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平行四边形 37"/>
            <p:cNvSpPr/>
            <p:nvPr/>
          </p:nvSpPr>
          <p:spPr>
            <a:xfrm flipH="1">
              <a:off x="10244906" y="3180026"/>
              <a:ext cx="636007" cy="469554"/>
            </a:xfrm>
            <a:prstGeom prst="parallelogram">
              <a:avLst>
                <a:gd name="adj" fmla="val 8751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平行四边形 38"/>
            <p:cNvSpPr/>
            <p:nvPr/>
          </p:nvSpPr>
          <p:spPr>
            <a:xfrm flipH="1">
              <a:off x="10583441" y="3180026"/>
              <a:ext cx="636007" cy="469554"/>
            </a:xfrm>
            <a:prstGeom prst="parallelogram">
              <a:avLst>
                <a:gd name="adj" fmla="val 8751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平行四边形 39"/>
            <p:cNvSpPr/>
            <p:nvPr/>
          </p:nvSpPr>
          <p:spPr>
            <a:xfrm flipH="1">
              <a:off x="10921976" y="3180026"/>
              <a:ext cx="636007" cy="469554"/>
            </a:xfrm>
            <a:prstGeom prst="parallelogram">
              <a:avLst>
                <a:gd name="adj" fmla="val 8751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平行四边形 40"/>
            <p:cNvSpPr/>
            <p:nvPr/>
          </p:nvSpPr>
          <p:spPr>
            <a:xfrm flipH="1">
              <a:off x="11260509" y="3180026"/>
              <a:ext cx="636007" cy="469554"/>
            </a:xfrm>
            <a:prstGeom prst="parallelogram">
              <a:avLst>
                <a:gd name="adj" fmla="val 8751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直角三角形 41"/>
            <p:cNvSpPr/>
            <p:nvPr/>
          </p:nvSpPr>
          <p:spPr>
            <a:xfrm>
              <a:off x="9929223" y="3347356"/>
              <a:ext cx="260972" cy="302224"/>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直角三角形 42"/>
            <p:cNvSpPr/>
            <p:nvPr/>
          </p:nvSpPr>
          <p:spPr>
            <a:xfrm rot="10800000">
              <a:off x="11635544" y="3180026"/>
              <a:ext cx="260972" cy="302224"/>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4" name="组合 63"/>
          <p:cNvGrpSpPr/>
          <p:nvPr/>
        </p:nvGrpSpPr>
        <p:grpSpPr>
          <a:xfrm>
            <a:off x="1376442" y="2498644"/>
            <a:ext cx="8345343" cy="2057924"/>
            <a:chOff x="2422187" y="2478061"/>
            <a:chExt cx="6157482" cy="1491916"/>
          </a:xfrm>
        </p:grpSpPr>
        <p:sp>
          <p:nvSpPr>
            <p:cNvPr id="63" name="矩形 62"/>
            <p:cNvSpPr/>
            <p:nvPr/>
          </p:nvSpPr>
          <p:spPr>
            <a:xfrm>
              <a:off x="3635946" y="3224018"/>
              <a:ext cx="601266" cy="45719"/>
            </a:xfrm>
            <a:prstGeom prst="rect">
              <a:avLst/>
            </a:prstGeom>
            <a:solidFill>
              <a:srgbClr val="BECDD6">
                <a:alpha val="2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1" name="组合 20"/>
            <p:cNvGrpSpPr/>
            <p:nvPr/>
          </p:nvGrpSpPr>
          <p:grpSpPr>
            <a:xfrm>
              <a:off x="2422187" y="2617139"/>
              <a:ext cx="1213759" cy="1213760"/>
              <a:chOff x="3335150" y="3314633"/>
              <a:chExt cx="1764867" cy="1764868"/>
            </a:xfrm>
          </p:grpSpPr>
          <p:sp>
            <p:nvSpPr>
              <p:cNvPr id="23" name="椭圆 22"/>
              <p:cNvSpPr/>
              <p:nvPr/>
            </p:nvSpPr>
            <p:spPr>
              <a:xfrm>
                <a:off x="3472445" y="3451928"/>
                <a:ext cx="1490277" cy="1490278"/>
              </a:xfrm>
              <a:prstGeom prst="ellipse">
                <a:avLst/>
              </a:prstGeom>
              <a:gradFill>
                <a:gsLst>
                  <a:gs pos="0">
                    <a:srgbClr val="657587"/>
                  </a:gs>
                  <a:gs pos="53000">
                    <a:srgbClr val="6C889D"/>
                  </a:gs>
                  <a:gs pos="100000">
                    <a:srgbClr val="75A3BA"/>
                  </a:gs>
                </a:gsLst>
                <a:lin ang="14400000" scaled="0"/>
              </a:gradFill>
              <a:ln w="12700" cap="rnd" cmpd="sng" algn="ctr">
                <a:noFill/>
                <a:prstDash val="solid"/>
                <a:round/>
              </a:ln>
              <a:effectLst>
                <a:outerShdw blurRad="304800" dist="127000" algn="ctr" rotWithShape="0">
                  <a:schemeClr val="bg1">
                    <a:alpha val="20000"/>
                  </a:schemeClr>
                </a:outerShdw>
              </a:effectLst>
            </p:spPr>
            <p:txBody>
              <a:bodyPr rot="0" spcFirstLastPara="0" vert="horz" wrap="square" lIns="0" tIns="0" rIns="0" bIns="0" numCol="1" spcCol="0" rtlCol="0" fromWordArt="0" anchor="ctr" anchorCtr="0" forceAA="0" compatLnSpc="1">
                <a:normAutofit/>
              </a:bodyPr>
              <a:lstStyle/>
              <a:p>
                <a:pPr algn="ctr"/>
                <a:r>
                  <a:rPr lang="en-US" altLang="zh-CN" sz="3200" b="1" kern="0" dirty="0">
                    <a:solidFill>
                      <a:srgbClr val="D4DBDF"/>
                    </a:solidFill>
                    <a:latin typeface="+mj-ea"/>
                    <a:ea typeface="+mj-ea"/>
                    <a:cs typeface="Arial" panose="020B0604020202090204" pitchFamily="34" charset="0"/>
                  </a:rPr>
                  <a:t>04</a:t>
                </a:r>
                <a:endParaRPr lang="zh-CN" altLang="en-US" sz="3200" b="1" kern="0" dirty="0">
                  <a:solidFill>
                    <a:srgbClr val="D4DBDF"/>
                  </a:solidFill>
                  <a:latin typeface="+mj-ea"/>
                  <a:ea typeface="+mj-ea"/>
                  <a:cs typeface="Arial" panose="020B0604020202090204" pitchFamily="34" charset="0"/>
                </a:endParaRPr>
              </a:p>
            </p:txBody>
          </p:sp>
          <p:sp>
            <p:nvSpPr>
              <p:cNvPr id="24" name="椭圆 23"/>
              <p:cNvSpPr/>
              <p:nvPr/>
            </p:nvSpPr>
            <p:spPr>
              <a:xfrm>
                <a:off x="3335150" y="3314633"/>
                <a:ext cx="1764867" cy="1764868"/>
              </a:xfrm>
              <a:prstGeom prst="ellipse">
                <a:avLst/>
              </a:prstGeom>
              <a:noFill/>
              <a:ln w="50800">
                <a:solidFill>
                  <a:srgbClr val="739DB4">
                    <a:alpha val="25000"/>
                  </a:srgbClr>
                </a:solidFill>
              </a:ln>
              <a:effectLst>
                <a:outerShdw blurRad="304800" dist="50800" dir="5400000" algn="ctr" rotWithShape="0">
                  <a:schemeClr val="bg1">
                    <a:alpha val="43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3" name="矩形: 圆角 52"/>
            <p:cNvSpPr/>
            <p:nvPr/>
          </p:nvSpPr>
          <p:spPr>
            <a:xfrm>
              <a:off x="4126832" y="2478061"/>
              <a:ext cx="4452837" cy="1491916"/>
            </a:xfrm>
            <a:prstGeom prst="roundRect">
              <a:avLst/>
            </a:prstGeom>
            <a:solidFill>
              <a:srgbClr val="01C8C1"/>
            </a:solidFill>
            <a:ln w="12700" cap="rnd" cmpd="sng" algn="ctr">
              <a:noFill/>
              <a:prstDash val="solid"/>
              <a:round/>
            </a:ln>
            <a:effectLst>
              <a:outerShdw blurRad="304800" dist="127000" algn="ctr" rotWithShape="0">
                <a:srgbClr val="01C8C1">
                  <a:alpha val="20000"/>
                </a:srgbClr>
              </a:outerShdw>
            </a:effectLst>
          </p:spPr>
          <p:txBody>
            <a:bodyPr rot="0" spcFirstLastPara="0" vert="horz" wrap="square" lIns="0" tIns="0" rIns="0" bIns="0" numCol="1" spcCol="0" rtlCol="0" fromWordArt="0" anchor="ctr" anchorCtr="0" forceAA="0" compatLnSpc="1">
              <a:normAutofit/>
            </a:bodyPr>
            <a:lstStyle/>
            <a:p>
              <a:pPr algn="r"/>
              <a:endParaRPr lang="zh-CN" altLang="en-US" b="1" kern="0">
                <a:noFill/>
                <a:latin typeface="Arial" panose="020B0604020202090204" pitchFamily="34" charset="0"/>
                <a:ea typeface="微软雅黑" panose="020B0503020204020204" charset="-122"/>
                <a:cs typeface="Arial" panose="020B0604020202090204" pitchFamily="34" charset="0"/>
              </a:endParaRPr>
            </a:p>
          </p:txBody>
        </p:sp>
        <p:sp>
          <p:nvSpPr>
            <p:cNvPr id="54" name="文本框 53"/>
            <p:cNvSpPr txBox="1"/>
            <p:nvPr/>
          </p:nvSpPr>
          <p:spPr>
            <a:xfrm>
              <a:off x="4349079" y="3068376"/>
              <a:ext cx="4008343" cy="357002"/>
            </a:xfrm>
            <a:prstGeom prst="rect">
              <a:avLst/>
            </a:prstGeom>
            <a:noFill/>
          </p:spPr>
          <p:txBody>
            <a:bodyPr wrap="none" lIns="0" tIns="0" rIns="0" bIns="0" rtlCol="0">
              <a:spAutoFit/>
            </a:bodyPr>
            <a:lstStyle/>
            <a:p>
              <a:r>
                <a:rPr lang="en" altLang="zh-CN" sz="3200" b="1" dirty="0">
                  <a:solidFill>
                    <a:srgbClr val="24292F"/>
                  </a:solidFill>
                  <a:latin typeface="-apple-system"/>
                </a:rPr>
                <a:t>The future of Apache </a:t>
              </a:r>
              <a:r>
                <a:rPr lang="en" altLang="zh-CN" sz="3200" b="1" dirty="0" err="1">
                  <a:solidFill>
                    <a:srgbClr val="24292F"/>
                  </a:solidFill>
                  <a:latin typeface="-apple-system"/>
                </a:rPr>
                <a:t>SeaTunnel</a:t>
              </a:r>
              <a:endParaRPr lang="en" altLang="zh-CN" sz="3200" b="1" dirty="0">
                <a:solidFill>
                  <a:srgbClr val="24292F"/>
                </a:solidFill>
                <a:latin typeface="-apple-system"/>
              </a:endParaRPr>
            </a:p>
          </p:txBody>
        </p:sp>
      </p:grpSp>
      <p:grpSp>
        <p:nvGrpSpPr>
          <p:cNvPr id="55" name="组合 54"/>
          <p:cNvGrpSpPr/>
          <p:nvPr/>
        </p:nvGrpSpPr>
        <p:grpSpPr>
          <a:xfrm>
            <a:off x="7228468" y="3941457"/>
            <a:ext cx="2607057" cy="615108"/>
            <a:chOff x="9906371" y="3180026"/>
            <a:chExt cx="1990145" cy="469554"/>
          </a:xfrm>
          <a:solidFill>
            <a:srgbClr val="7096AB">
              <a:alpha val="20000"/>
            </a:srgbClr>
          </a:solidFill>
        </p:grpSpPr>
        <p:sp>
          <p:nvSpPr>
            <p:cNvPr id="56" name="平行四边形 55"/>
            <p:cNvSpPr/>
            <p:nvPr/>
          </p:nvSpPr>
          <p:spPr>
            <a:xfrm flipH="1">
              <a:off x="9906371" y="3180026"/>
              <a:ext cx="636007" cy="469554"/>
            </a:xfrm>
            <a:prstGeom prst="parallelogram">
              <a:avLst>
                <a:gd name="adj" fmla="val 8751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平行四边形 56"/>
            <p:cNvSpPr/>
            <p:nvPr/>
          </p:nvSpPr>
          <p:spPr>
            <a:xfrm flipH="1">
              <a:off x="10244906" y="3180026"/>
              <a:ext cx="636007" cy="469554"/>
            </a:xfrm>
            <a:prstGeom prst="parallelogram">
              <a:avLst>
                <a:gd name="adj" fmla="val 8751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平行四边形 57"/>
            <p:cNvSpPr/>
            <p:nvPr/>
          </p:nvSpPr>
          <p:spPr>
            <a:xfrm flipH="1">
              <a:off x="10583441" y="3180026"/>
              <a:ext cx="636007" cy="469554"/>
            </a:xfrm>
            <a:prstGeom prst="parallelogram">
              <a:avLst>
                <a:gd name="adj" fmla="val 8751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平行四边形 58"/>
            <p:cNvSpPr/>
            <p:nvPr/>
          </p:nvSpPr>
          <p:spPr>
            <a:xfrm flipH="1">
              <a:off x="10921976" y="3180026"/>
              <a:ext cx="636007" cy="469554"/>
            </a:xfrm>
            <a:prstGeom prst="parallelogram">
              <a:avLst>
                <a:gd name="adj" fmla="val 8751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平行四边形 59"/>
            <p:cNvSpPr/>
            <p:nvPr/>
          </p:nvSpPr>
          <p:spPr>
            <a:xfrm flipH="1">
              <a:off x="11260509" y="3180026"/>
              <a:ext cx="636007" cy="469554"/>
            </a:xfrm>
            <a:prstGeom prst="parallelogram">
              <a:avLst>
                <a:gd name="adj" fmla="val 8751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直角三角形 60"/>
            <p:cNvSpPr/>
            <p:nvPr/>
          </p:nvSpPr>
          <p:spPr>
            <a:xfrm>
              <a:off x="9929223" y="3347356"/>
              <a:ext cx="260972" cy="302224"/>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直角三角形 61"/>
            <p:cNvSpPr/>
            <p:nvPr/>
          </p:nvSpPr>
          <p:spPr>
            <a:xfrm rot="10800000">
              <a:off x="11635544" y="3180026"/>
              <a:ext cx="260972" cy="302224"/>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5" name="组合 64"/>
          <p:cNvGrpSpPr/>
          <p:nvPr/>
        </p:nvGrpSpPr>
        <p:grpSpPr>
          <a:xfrm>
            <a:off x="-232012" y="147490"/>
            <a:ext cx="2087161" cy="492444"/>
            <a:chOff x="9906371" y="3180026"/>
            <a:chExt cx="1990145" cy="469554"/>
          </a:xfrm>
          <a:solidFill>
            <a:srgbClr val="01C8C1">
              <a:alpha val="20000"/>
            </a:srgbClr>
          </a:solidFill>
        </p:grpSpPr>
        <p:sp>
          <p:nvSpPr>
            <p:cNvPr id="66" name="平行四边形 65"/>
            <p:cNvSpPr/>
            <p:nvPr/>
          </p:nvSpPr>
          <p:spPr>
            <a:xfrm flipH="1">
              <a:off x="9906371" y="3180026"/>
              <a:ext cx="636007" cy="469554"/>
            </a:xfrm>
            <a:prstGeom prst="parallelogram">
              <a:avLst>
                <a:gd name="adj" fmla="val 8751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平行四边形 66"/>
            <p:cNvSpPr/>
            <p:nvPr/>
          </p:nvSpPr>
          <p:spPr>
            <a:xfrm flipH="1">
              <a:off x="10244906" y="3180026"/>
              <a:ext cx="636007" cy="469554"/>
            </a:xfrm>
            <a:prstGeom prst="parallelogram">
              <a:avLst>
                <a:gd name="adj" fmla="val 8751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平行四边形 67"/>
            <p:cNvSpPr/>
            <p:nvPr/>
          </p:nvSpPr>
          <p:spPr>
            <a:xfrm flipH="1">
              <a:off x="10583441" y="3180026"/>
              <a:ext cx="636007" cy="469554"/>
            </a:xfrm>
            <a:prstGeom prst="parallelogram">
              <a:avLst>
                <a:gd name="adj" fmla="val 8751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平行四边形 68"/>
            <p:cNvSpPr/>
            <p:nvPr/>
          </p:nvSpPr>
          <p:spPr>
            <a:xfrm flipH="1">
              <a:off x="10921976" y="3180026"/>
              <a:ext cx="636007" cy="469554"/>
            </a:xfrm>
            <a:prstGeom prst="parallelogram">
              <a:avLst>
                <a:gd name="adj" fmla="val 8751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平行四边形 69"/>
            <p:cNvSpPr/>
            <p:nvPr/>
          </p:nvSpPr>
          <p:spPr>
            <a:xfrm flipH="1">
              <a:off x="11260509" y="3180026"/>
              <a:ext cx="636007" cy="469554"/>
            </a:xfrm>
            <a:prstGeom prst="parallelogram">
              <a:avLst>
                <a:gd name="adj" fmla="val 8751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直角三角形 70"/>
            <p:cNvSpPr/>
            <p:nvPr/>
          </p:nvSpPr>
          <p:spPr>
            <a:xfrm>
              <a:off x="9929223" y="3347356"/>
              <a:ext cx="260972" cy="302224"/>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直角三角形 71"/>
            <p:cNvSpPr/>
            <p:nvPr/>
          </p:nvSpPr>
          <p:spPr>
            <a:xfrm rot="10800000">
              <a:off x="11635544" y="3180026"/>
              <a:ext cx="260972" cy="302224"/>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1" name="组合 80"/>
          <p:cNvGrpSpPr/>
          <p:nvPr/>
        </p:nvGrpSpPr>
        <p:grpSpPr>
          <a:xfrm>
            <a:off x="10275576" y="6240463"/>
            <a:ext cx="1836454" cy="433292"/>
            <a:chOff x="9906371" y="3180026"/>
            <a:chExt cx="1990145" cy="469554"/>
          </a:xfrm>
          <a:solidFill>
            <a:schemeClr val="bg1">
              <a:alpha val="12000"/>
            </a:schemeClr>
          </a:solidFill>
        </p:grpSpPr>
        <p:sp>
          <p:nvSpPr>
            <p:cNvPr id="82" name="平行四边形 81"/>
            <p:cNvSpPr/>
            <p:nvPr/>
          </p:nvSpPr>
          <p:spPr>
            <a:xfrm flipH="1">
              <a:off x="9906371" y="3180026"/>
              <a:ext cx="636007" cy="469554"/>
            </a:xfrm>
            <a:prstGeom prst="parallelogram">
              <a:avLst>
                <a:gd name="adj" fmla="val 8751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平行四边形 82"/>
            <p:cNvSpPr/>
            <p:nvPr/>
          </p:nvSpPr>
          <p:spPr>
            <a:xfrm flipH="1">
              <a:off x="10244906" y="3180026"/>
              <a:ext cx="636007" cy="469554"/>
            </a:xfrm>
            <a:prstGeom prst="parallelogram">
              <a:avLst>
                <a:gd name="adj" fmla="val 8751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平行四边形 83"/>
            <p:cNvSpPr/>
            <p:nvPr/>
          </p:nvSpPr>
          <p:spPr>
            <a:xfrm flipH="1">
              <a:off x="10583441" y="3180026"/>
              <a:ext cx="636007" cy="469554"/>
            </a:xfrm>
            <a:prstGeom prst="parallelogram">
              <a:avLst>
                <a:gd name="adj" fmla="val 8751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平行四边形 84"/>
            <p:cNvSpPr/>
            <p:nvPr/>
          </p:nvSpPr>
          <p:spPr>
            <a:xfrm flipH="1">
              <a:off x="10921976" y="3180026"/>
              <a:ext cx="636007" cy="469554"/>
            </a:xfrm>
            <a:prstGeom prst="parallelogram">
              <a:avLst>
                <a:gd name="adj" fmla="val 8751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平行四边形 85"/>
            <p:cNvSpPr/>
            <p:nvPr/>
          </p:nvSpPr>
          <p:spPr>
            <a:xfrm flipH="1">
              <a:off x="11260509" y="3180026"/>
              <a:ext cx="636007" cy="469554"/>
            </a:xfrm>
            <a:prstGeom prst="parallelogram">
              <a:avLst>
                <a:gd name="adj" fmla="val 8751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直角三角形 86"/>
            <p:cNvSpPr/>
            <p:nvPr/>
          </p:nvSpPr>
          <p:spPr>
            <a:xfrm>
              <a:off x="9929223" y="3347356"/>
              <a:ext cx="260972" cy="302224"/>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直角三角形 87"/>
            <p:cNvSpPr/>
            <p:nvPr/>
          </p:nvSpPr>
          <p:spPr>
            <a:xfrm rot="10800000">
              <a:off x="11635544" y="3180026"/>
              <a:ext cx="260972" cy="302224"/>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26463025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组合 28">
            <a:extLst>
              <a:ext uri="{FF2B5EF4-FFF2-40B4-BE49-F238E27FC236}">
                <a16:creationId xmlns:a16="http://schemas.microsoft.com/office/drawing/2014/main" id="{F99590F8-9E2D-4EFF-8F46-4A0A60136651}"/>
              </a:ext>
            </a:extLst>
          </p:cNvPr>
          <p:cNvGrpSpPr/>
          <p:nvPr/>
        </p:nvGrpSpPr>
        <p:grpSpPr>
          <a:xfrm>
            <a:off x="0" y="0"/>
            <a:ext cx="12192000" cy="6858000"/>
            <a:chOff x="0" y="0"/>
            <a:chExt cx="12192000" cy="6858000"/>
          </a:xfrm>
        </p:grpSpPr>
        <p:pic>
          <p:nvPicPr>
            <p:cNvPr id="6" name="图片 5">
              <a:extLst>
                <a:ext uri="{FF2B5EF4-FFF2-40B4-BE49-F238E27FC236}">
                  <a16:creationId xmlns:a16="http://schemas.microsoft.com/office/drawing/2014/main" id="{1E2206B3-80AD-4109-9C51-97A6129039F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874" t="5100" r="3035" b="6667"/>
            <a:stretch/>
          </p:blipFill>
          <p:spPr>
            <a:xfrm>
              <a:off x="0" y="0"/>
              <a:ext cx="12192000" cy="6858000"/>
            </a:xfrm>
            <a:prstGeom prst="rect">
              <a:avLst/>
            </a:prstGeom>
          </p:spPr>
        </p:pic>
        <p:sp>
          <p:nvSpPr>
            <p:cNvPr id="20" name="椭圆 19">
              <a:extLst>
                <a:ext uri="{FF2B5EF4-FFF2-40B4-BE49-F238E27FC236}">
                  <a16:creationId xmlns:a16="http://schemas.microsoft.com/office/drawing/2014/main" id="{A3E3E911-753F-4A88-8887-616EE2C52AE7}"/>
                </a:ext>
              </a:extLst>
            </p:cNvPr>
            <p:cNvSpPr/>
            <p:nvPr/>
          </p:nvSpPr>
          <p:spPr>
            <a:xfrm>
              <a:off x="10841250" y="182251"/>
              <a:ext cx="684000" cy="684000"/>
            </a:xfrm>
            <a:prstGeom prst="ellipse">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1" name="图片 20">
              <a:extLst>
                <a:ext uri="{FF2B5EF4-FFF2-40B4-BE49-F238E27FC236}">
                  <a16:creationId xmlns:a16="http://schemas.microsoft.com/office/drawing/2014/main" id="{87D8645B-9930-483C-B71E-B39239D08E9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52463" y="132353"/>
              <a:ext cx="670775" cy="720000"/>
            </a:xfrm>
            <a:prstGeom prst="rect">
              <a:avLst/>
            </a:prstGeom>
          </p:spPr>
        </p:pic>
        <p:pic>
          <p:nvPicPr>
            <p:cNvPr id="25" name="图片 24">
              <a:extLst>
                <a:ext uri="{FF2B5EF4-FFF2-40B4-BE49-F238E27FC236}">
                  <a16:creationId xmlns:a16="http://schemas.microsoft.com/office/drawing/2014/main" id="{D0749859-F97C-4683-A799-EDC5282A6C5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019132" y="182251"/>
              <a:ext cx="684000" cy="684000"/>
            </a:xfrm>
            <a:prstGeom prst="rect">
              <a:avLst/>
            </a:prstGeom>
          </p:spPr>
        </p:pic>
      </p:grpSp>
      <p:sp>
        <p:nvSpPr>
          <p:cNvPr id="22" name="文本框 21">
            <a:extLst>
              <a:ext uri="{FF2B5EF4-FFF2-40B4-BE49-F238E27FC236}">
                <a16:creationId xmlns:a16="http://schemas.microsoft.com/office/drawing/2014/main" id="{08521CE4-9711-DC81-B59A-D98A466B7677}"/>
              </a:ext>
            </a:extLst>
          </p:cNvPr>
          <p:cNvSpPr txBox="1"/>
          <p:nvPr/>
        </p:nvSpPr>
        <p:spPr>
          <a:xfrm>
            <a:off x="3238349" y="343031"/>
            <a:ext cx="5715302" cy="523220"/>
          </a:xfrm>
          <a:prstGeom prst="rect">
            <a:avLst/>
          </a:prstGeom>
          <a:noFill/>
        </p:spPr>
        <p:txBody>
          <a:bodyPr wrap="square" rtlCol="0">
            <a:spAutoFit/>
          </a:bodyPr>
          <a:lstStyle/>
          <a:p>
            <a:pPr algn="ctr"/>
            <a:r>
              <a:rPr lang="en-US" altLang="zh-CN" sz="2800" dirty="0">
                <a:solidFill>
                  <a:srgbClr val="F5F5F5"/>
                </a:solidFill>
              </a:rPr>
              <a:t>Future</a:t>
            </a:r>
            <a:endParaRPr lang="zh-CN" altLang="en-US" sz="2800" dirty="0">
              <a:solidFill>
                <a:srgbClr val="F5F5F5"/>
              </a:solidFill>
            </a:endParaRPr>
          </a:p>
        </p:txBody>
      </p:sp>
      <p:sp>
        <p:nvSpPr>
          <p:cNvPr id="23" name="矩形 22">
            <a:extLst>
              <a:ext uri="{FF2B5EF4-FFF2-40B4-BE49-F238E27FC236}">
                <a16:creationId xmlns:a16="http://schemas.microsoft.com/office/drawing/2014/main" id="{B9F7F5CA-DBC9-B83D-5AC3-9821F166273E}"/>
              </a:ext>
            </a:extLst>
          </p:cNvPr>
          <p:cNvSpPr/>
          <p:nvPr/>
        </p:nvSpPr>
        <p:spPr>
          <a:xfrm>
            <a:off x="1726337" y="1529412"/>
            <a:ext cx="3133897" cy="369332"/>
          </a:xfrm>
          <a:prstGeom prst="rect">
            <a:avLst/>
          </a:prstGeom>
        </p:spPr>
        <p:txBody>
          <a:bodyPr wrap="square">
            <a:spAutoFit/>
          </a:bodyPr>
          <a:lstStyle/>
          <a:p>
            <a:pPr fontAlgn="t"/>
            <a:r>
              <a:rPr lang="en-US" altLang="zh-CN" b="1" dirty="0">
                <a:solidFill>
                  <a:schemeClr val="bg1"/>
                </a:solidFill>
                <a:latin typeface="Avenir-Heavy" panose="02000503020000020003"/>
              </a:rPr>
              <a:t>Apache</a:t>
            </a:r>
            <a:r>
              <a:rPr lang="zh-CN" altLang="en-US" b="1" dirty="0">
                <a:solidFill>
                  <a:schemeClr val="bg1"/>
                </a:solidFill>
                <a:latin typeface="Avenir-Heavy" panose="02000503020000020003"/>
              </a:rPr>
              <a:t> </a:t>
            </a:r>
            <a:r>
              <a:rPr lang="en-US" altLang="zh-CN" b="1" dirty="0" err="1">
                <a:solidFill>
                  <a:schemeClr val="bg1"/>
                </a:solidFill>
                <a:latin typeface="Avenir-Heavy" panose="02000503020000020003"/>
              </a:rPr>
              <a:t>SeaTunnel</a:t>
            </a:r>
            <a:r>
              <a:rPr lang="zh-CN" altLang="en-US" b="1" dirty="0">
                <a:solidFill>
                  <a:schemeClr val="bg1"/>
                </a:solidFill>
                <a:latin typeface="Avenir-Heavy" panose="02000503020000020003"/>
              </a:rPr>
              <a:t> </a:t>
            </a:r>
            <a:r>
              <a:rPr lang="en-US" altLang="zh-CN" b="1" dirty="0">
                <a:solidFill>
                  <a:schemeClr val="bg1"/>
                </a:solidFill>
                <a:latin typeface="Avenir-Heavy" panose="02000503020000020003"/>
              </a:rPr>
              <a:t>Engine</a:t>
            </a:r>
            <a:endParaRPr lang="zh-CN" altLang="en-US" b="1" i="0" dirty="0">
              <a:solidFill>
                <a:schemeClr val="bg1"/>
              </a:solidFill>
              <a:effectLst/>
              <a:latin typeface="Avenir-Heavy" panose="02000503020000020003"/>
            </a:endParaRPr>
          </a:p>
        </p:txBody>
      </p:sp>
      <p:sp>
        <p:nvSpPr>
          <p:cNvPr id="24" name="矩形 23">
            <a:extLst>
              <a:ext uri="{FF2B5EF4-FFF2-40B4-BE49-F238E27FC236}">
                <a16:creationId xmlns:a16="http://schemas.microsoft.com/office/drawing/2014/main" id="{52F396B8-4FE5-E950-45A6-9BCED7EA3147}"/>
              </a:ext>
            </a:extLst>
          </p:cNvPr>
          <p:cNvSpPr/>
          <p:nvPr/>
        </p:nvSpPr>
        <p:spPr>
          <a:xfrm>
            <a:off x="1707813" y="3730662"/>
            <a:ext cx="3404514" cy="369332"/>
          </a:xfrm>
          <a:prstGeom prst="rect">
            <a:avLst/>
          </a:prstGeom>
        </p:spPr>
        <p:txBody>
          <a:bodyPr wrap="square">
            <a:spAutoFit/>
          </a:bodyPr>
          <a:lstStyle/>
          <a:p>
            <a:pPr fontAlgn="t"/>
            <a:r>
              <a:rPr lang="en-US" altLang="zh-CN" b="1" dirty="0">
                <a:solidFill>
                  <a:schemeClr val="bg1"/>
                </a:solidFill>
                <a:latin typeface="Avenir-Heavy" panose="02000503020000020003"/>
              </a:rPr>
              <a:t>More</a:t>
            </a:r>
            <a:r>
              <a:rPr lang="zh-CN" altLang="en-US" b="1" dirty="0">
                <a:solidFill>
                  <a:schemeClr val="bg1"/>
                </a:solidFill>
                <a:latin typeface="Avenir-Heavy" panose="02000503020000020003"/>
              </a:rPr>
              <a:t> </a:t>
            </a:r>
            <a:r>
              <a:rPr lang="en" altLang="zh-CN" b="1" dirty="0">
                <a:solidFill>
                  <a:schemeClr val="bg1"/>
                </a:solidFill>
                <a:latin typeface="Avenir-Heavy" panose="02000503020000020003"/>
              </a:rPr>
              <a:t>C</a:t>
            </a:r>
            <a:r>
              <a:rPr lang="en-US" altLang="zh-CN" b="1" dirty="0" err="1">
                <a:solidFill>
                  <a:schemeClr val="bg1"/>
                </a:solidFill>
                <a:latin typeface="Avenir-Heavy" panose="02000503020000020003"/>
              </a:rPr>
              <a:t>onnectors</a:t>
            </a:r>
            <a:r>
              <a:rPr lang="zh-CN" altLang="en-US" b="1" dirty="0">
                <a:solidFill>
                  <a:schemeClr val="bg1"/>
                </a:solidFill>
                <a:latin typeface="Avenir-Heavy" panose="02000503020000020003"/>
              </a:rPr>
              <a:t> </a:t>
            </a:r>
            <a:r>
              <a:rPr lang="en-US" altLang="zh-CN" b="1" dirty="0">
                <a:solidFill>
                  <a:schemeClr val="bg1"/>
                </a:solidFill>
                <a:latin typeface="Avenir-Heavy" panose="02000503020000020003"/>
              </a:rPr>
              <a:t>&amp;</a:t>
            </a:r>
            <a:r>
              <a:rPr lang="zh-CN" altLang="en-US" b="1" dirty="0">
                <a:solidFill>
                  <a:schemeClr val="bg1"/>
                </a:solidFill>
                <a:latin typeface="Avenir-Heavy" panose="02000503020000020003"/>
              </a:rPr>
              <a:t> </a:t>
            </a:r>
            <a:r>
              <a:rPr lang="en-US" altLang="zh-CN" b="1" dirty="0">
                <a:solidFill>
                  <a:schemeClr val="bg1"/>
                </a:solidFill>
                <a:latin typeface="Avenir-Heavy" panose="02000503020000020003"/>
              </a:rPr>
              <a:t>Catalogs</a:t>
            </a:r>
            <a:endParaRPr lang="zh-CN" altLang="en-US" b="1" i="0" dirty="0">
              <a:solidFill>
                <a:schemeClr val="bg1"/>
              </a:solidFill>
              <a:effectLst/>
              <a:latin typeface="Avenir-Heavy" panose="02000503020000020003"/>
            </a:endParaRPr>
          </a:p>
        </p:txBody>
      </p:sp>
      <p:sp>
        <p:nvSpPr>
          <p:cNvPr id="26" name="矩形 25">
            <a:extLst>
              <a:ext uri="{FF2B5EF4-FFF2-40B4-BE49-F238E27FC236}">
                <a16:creationId xmlns:a16="http://schemas.microsoft.com/office/drawing/2014/main" id="{AF049ACF-80D7-D3E2-6DBC-A348BC8D73B0}"/>
              </a:ext>
            </a:extLst>
          </p:cNvPr>
          <p:cNvSpPr/>
          <p:nvPr/>
        </p:nvSpPr>
        <p:spPr>
          <a:xfrm>
            <a:off x="6890716" y="3758446"/>
            <a:ext cx="2728889" cy="369332"/>
          </a:xfrm>
          <a:prstGeom prst="rect">
            <a:avLst/>
          </a:prstGeom>
        </p:spPr>
        <p:txBody>
          <a:bodyPr wrap="none">
            <a:spAutoFit/>
          </a:bodyPr>
          <a:lstStyle/>
          <a:p>
            <a:pPr fontAlgn="t"/>
            <a:r>
              <a:rPr lang="en-US" altLang="zh-CN" b="1" i="0" dirty="0">
                <a:solidFill>
                  <a:schemeClr val="bg1"/>
                </a:solidFill>
                <a:effectLst/>
                <a:latin typeface="Avenir-Heavy" panose="02000503020000020003"/>
              </a:rPr>
              <a:t>Apache</a:t>
            </a:r>
            <a:r>
              <a:rPr lang="zh-CN" altLang="en-US" b="1" i="0" dirty="0">
                <a:solidFill>
                  <a:schemeClr val="bg1"/>
                </a:solidFill>
                <a:effectLst/>
                <a:latin typeface="Avenir-Heavy" panose="02000503020000020003"/>
              </a:rPr>
              <a:t> </a:t>
            </a:r>
            <a:r>
              <a:rPr lang="en-US" altLang="zh-CN" b="1" i="0" dirty="0" err="1">
                <a:solidFill>
                  <a:schemeClr val="bg1"/>
                </a:solidFill>
                <a:effectLst/>
                <a:latin typeface="Avenir-Heavy" panose="02000503020000020003"/>
              </a:rPr>
              <a:t>SeaTunnel</a:t>
            </a:r>
            <a:r>
              <a:rPr lang="en-US" altLang="zh-CN" b="1" i="0" dirty="0">
                <a:solidFill>
                  <a:schemeClr val="bg1"/>
                </a:solidFill>
                <a:effectLst/>
                <a:latin typeface="Avenir-Heavy" panose="02000503020000020003"/>
              </a:rPr>
              <a:t> Web</a:t>
            </a:r>
            <a:endParaRPr lang="zh-CN" altLang="en-US" b="1" i="0" dirty="0">
              <a:solidFill>
                <a:schemeClr val="bg1"/>
              </a:solidFill>
              <a:effectLst/>
              <a:latin typeface="Avenir-Heavy" panose="02000503020000020003"/>
            </a:endParaRPr>
          </a:p>
        </p:txBody>
      </p:sp>
      <p:sp>
        <p:nvSpPr>
          <p:cNvPr id="27" name="矩形 26">
            <a:extLst>
              <a:ext uri="{FF2B5EF4-FFF2-40B4-BE49-F238E27FC236}">
                <a16:creationId xmlns:a16="http://schemas.microsoft.com/office/drawing/2014/main" id="{4CF28323-DC19-91C7-B49D-F4EDD8D9F047}"/>
              </a:ext>
            </a:extLst>
          </p:cNvPr>
          <p:cNvSpPr/>
          <p:nvPr/>
        </p:nvSpPr>
        <p:spPr>
          <a:xfrm>
            <a:off x="1707813" y="2054181"/>
            <a:ext cx="4715705" cy="417743"/>
          </a:xfrm>
          <a:prstGeom prst="rect">
            <a:avLst/>
          </a:prstGeom>
        </p:spPr>
        <p:txBody>
          <a:bodyPr wrap="square">
            <a:spAutoFit/>
          </a:bodyPr>
          <a:lstStyle/>
          <a:p>
            <a:pPr>
              <a:lnSpc>
                <a:spcPct val="150000"/>
              </a:lnSpc>
            </a:pPr>
            <a:r>
              <a:rPr lang="zh-CN" altLang="en-US" sz="1600" dirty="0">
                <a:solidFill>
                  <a:schemeClr val="bg1"/>
                </a:solidFill>
              </a:rPr>
              <a:t>・</a:t>
            </a:r>
            <a:r>
              <a:rPr lang="en-US" altLang="zh-CN" sz="1600" dirty="0">
                <a:solidFill>
                  <a:schemeClr val="bg1"/>
                </a:solidFill>
              </a:rPr>
              <a:t>support</a:t>
            </a:r>
            <a:r>
              <a:rPr lang="zh-CN" altLang="en-US" sz="1600" dirty="0">
                <a:solidFill>
                  <a:schemeClr val="bg1"/>
                </a:solidFill>
              </a:rPr>
              <a:t> </a:t>
            </a:r>
            <a:r>
              <a:rPr lang="en-US" altLang="zh-CN" sz="1600" dirty="0">
                <a:solidFill>
                  <a:schemeClr val="bg1"/>
                </a:solidFill>
              </a:rPr>
              <a:t>more</a:t>
            </a:r>
            <a:r>
              <a:rPr lang="zh-CN" altLang="en-US" sz="1600" dirty="0">
                <a:solidFill>
                  <a:schemeClr val="bg1"/>
                </a:solidFill>
              </a:rPr>
              <a:t> </a:t>
            </a:r>
            <a:r>
              <a:rPr lang="en-US" altLang="zh-CN" sz="1600" dirty="0">
                <a:solidFill>
                  <a:schemeClr val="bg1"/>
                </a:solidFill>
              </a:rPr>
              <a:t>data</a:t>
            </a:r>
            <a:r>
              <a:rPr lang="zh-CN" altLang="en-US" sz="1600" dirty="0">
                <a:solidFill>
                  <a:schemeClr val="bg1"/>
                </a:solidFill>
              </a:rPr>
              <a:t> </a:t>
            </a:r>
            <a:r>
              <a:rPr lang="en-US" altLang="zh-CN" sz="1600" dirty="0">
                <a:solidFill>
                  <a:schemeClr val="bg1"/>
                </a:solidFill>
              </a:rPr>
              <a:t>integration</a:t>
            </a:r>
            <a:r>
              <a:rPr lang="zh-CN" altLang="en-US" sz="1600" dirty="0">
                <a:solidFill>
                  <a:schemeClr val="bg1"/>
                </a:solidFill>
              </a:rPr>
              <a:t> </a:t>
            </a:r>
            <a:r>
              <a:rPr lang="en-US" altLang="zh-CN" sz="1600" dirty="0">
                <a:solidFill>
                  <a:schemeClr val="bg1"/>
                </a:solidFill>
              </a:rPr>
              <a:t>scenarios</a:t>
            </a:r>
          </a:p>
        </p:txBody>
      </p:sp>
      <p:sp>
        <p:nvSpPr>
          <p:cNvPr id="30" name="矩形 29">
            <a:extLst>
              <a:ext uri="{FF2B5EF4-FFF2-40B4-BE49-F238E27FC236}">
                <a16:creationId xmlns:a16="http://schemas.microsoft.com/office/drawing/2014/main" id="{5437BEAD-B209-AB26-EF8A-EBBD25AEF2DC}"/>
              </a:ext>
            </a:extLst>
          </p:cNvPr>
          <p:cNvSpPr/>
          <p:nvPr/>
        </p:nvSpPr>
        <p:spPr>
          <a:xfrm>
            <a:off x="6812418" y="2048164"/>
            <a:ext cx="3620654" cy="785343"/>
          </a:xfrm>
          <a:prstGeom prst="rect">
            <a:avLst/>
          </a:prstGeom>
        </p:spPr>
        <p:txBody>
          <a:bodyPr wrap="square">
            <a:spAutoFit/>
          </a:bodyPr>
          <a:lstStyle/>
          <a:p>
            <a:pPr>
              <a:lnSpc>
                <a:spcPct val="150000"/>
              </a:lnSpc>
            </a:pPr>
            <a:r>
              <a:rPr lang="zh-CN" altLang="en-US" sz="1600" dirty="0">
                <a:solidFill>
                  <a:schemeClr val="bg1"/>
                </a:solidFill>
              </a:rPr>
              <a:t>・</a:t>
            </a:r>
            <a:r>
              <a:rPr lang="en-US" altLang="zh-CN" sz="1600" dirty="0">
                <a:solidFill>
                  <a:schemeClr val="bg1"/>
                </a:solidFill>
              </a:rPr>
              <a:t>Spark</a:t>
            </a:r>
            <a:r>
              <a:rPr lang="zh-CN" altLang="en-US" sz="1600" dirty="0">
                <a:solidFill>
                  <a:schemeClr val="bg1"/>
                </a:solidFill>
              </a:rPr>
              <a:t> </a:t>
            </a:r>
            <a:r>
              <a:rPr lang="en-US" altLang="zh-CN" sz="1600" dirty="0">
                <a:solidFill>
                  <a:schemeClr val="bg1"/>
                </a:solidFill>
              </a:rPr>
              <a:t>3.x</a:t>
            </a:r>
          </a:p>
          <a:p>
            <a:pPr>
              <a:lnSpc>
                <a:spcPct val="150000"/>
              </a:lnSpc>
            </a:pPr>
            <a:r>
              <a:rPr lang="zh-CN" altLang="en-US" sz="1600" dirty="0">
                <a:solidFill>
                  <a:schemeClr val="bg1"/>
                </a:solidFill>
              </a:rPr>
              <a:t>・</a:t>
            </a:r>
            <a:r>
              <a:rPr lang="en-US" altLang="zh-CN" sz="1600" dirty="0" err="1">
                <a:solidFill>
                  <a:schemeClr val="bg1"/>
                </a:solidFill>
              </a:rPr>
              <a:t>Flink</a:t>
            </a:r>
            <a:r>
              <a:rPr lang="zh-CN" altLang="en-US" sz="1600" dirty="0">
                <a:solidFill>
                  <a:schemeClr val="bg1"/>
                </a:solidFill>
              </a:rPr>
              <a:t> </a:t>
            </a:r>
            <a:r>
              <a:rPr lang="en-US" altLang="zh-CN" sz="1600" dirty="0">
                <a:solidFill>
                  <a:schemeClr val="bg1"/>
                </a:solidFill>
              </a:rPr>
              <a:t>1.14</a:t>
            </a:r>
            <a:r>
              <a:rPr lang="zh-CN" altLang="en-US" sz="1600" dirty="0">
                <a:solidFill>
                  <a:schemeClr val="bg1"/>
                </a:solidFill>
              </a:rPr>
              <a:t> </a:t>
            </a:r>
            <a:r>
              <a:rPr lang="en-US" altLang="zh-CN" sz="1600" dirty="0">
                <a:solidFill>
                  <a:schemeClr val="bg1"/>
                </a:solidFill>
              </a:rPr>
              <a:t>+</a:t>
            </a:r>
          </a:p>
        </p:txBody>
      </p:sp>
      <p:sp>
        <p:nvSpPr>
          <p:cNvPr id="31" name="矩形 30">
            <a:extLst>
              <a:ext uri="{FF2B5EF4-FFF2-40B4-BE49-F238E27FC236}">
                <a16:creationId xmlns:a16="http://schemas.microsoft.com/office/drawing/2014/main" id="{49591C53-5F16-B4A8-CC37-413A5823F336}"/>
              </a:ext>
            </a:extLst>
          </p:cNvPr>
          <p:cNvSpPr/>
          <p:nvPr/>
        </p:nvSpPr>
        <p:spPr>
          <a:xfrm>
            <a:off x="1726338" y="4302019"/>
            <a:ext cx="4197384" cy="1154675"/>
          </a:xfrm>
          <a:prstGeom prst="rect">
            <a:avLst/>
          </a:prstGeom>
        </p:spPr>
        <p:txBody>
          <a:bodyPr wrap="square">
            <a:spAutoFit/>
          </a:bodyPr>
          <a:lstStyle/>
          <a:p>
            <a:pPr>
              <a:lnSpc>
                <a:spcPct val="150000"/>
              </a:lnSpc>
            </a:pPr>
            <a:r>
              <a:rPr lang="zh-CN" altLang="en-US" sz="1600" dirty="0">
                <a:solidFill>
                  <a:schemeClr val="bg1"/>
                </a:solidFill>
              </a:rPr>
              <a:t>・</a:t>
            </a:r>
            <a:r>
              <a:rPr lang="en-US" altLang="zh-CN" sz="1600" dirty="0">
                <a:solidFill>
                  <a:schemeClr val="bg1"/>
                </a:solidFill>
              </a:rPr>
              <a:t>CDC</a:t>
            </a:r>
            <a:r>
              <a:rPr lang="zh-CN" altLang="en-US" sz="1600" dirty="0">
                <a:solidFill>
                  <a:schemeClr val="bg1"/>
                </a:solidFill>
              </a:rPr>
              <a:t> </a:t>
            </a:r>
            <a:r>
              <a:rPr lang="en-US" altLang="zh-CN" sz="1600" dirty="0">
                <a:solidFill>
                  <a:schemeClr val="bg1"/>
                </a:solidFill>
              </a:rPr>
              <a:t>Connectors</a:t>
            </a:r>
          </a:p>
          <a:p>
            <a:pPr>
              <a:lnSpc>
                <a:spcPct val="150000"/>
              </a:lnSpc>
            </a:pPr>
            <a:r>
              <a:rPr lang="zh-CN" altLang="en-US" sz="1600" dirty="0">
                <a:solidFill>
                  <a:schemeClr val="bg1"/>
                </a:solidFill>
              </a:rPr>
              <a:t>・</a:t>
            </a:r>
            <a:r>
              <a:rPr lang="en-US" altLang="zh-CN" sz="1600" dirty="0" err="1">
                <a:solidFill>
                  <a:schemeClr val="bg1"/>
                </a:solidFill>
              </a:rPr>
              <a:t>TiDB</a:t>
            </a:r>
            <a:r>
              <a:rPr lang="en-US" altLang="zh-CN" sz="1600" dirty="0">
                <a:solidFill>
                  <a:schemeClr val="bg1"/>
                </a:solidFill>
              </a:rPr>
              <a:t>,</a:t>
            </a:r>
            <a:r>
              <a:rPr lang="zh-CN" altLang="en-US" sz="1600" dirty="0">
                <a:solidFill>
                  <a:schemeClr val="bg1"/>
                </a:solidFill>
              </a:rPr>
              <a:t> </a:t>
            </a:r>
            <a:r>
              <a:rPr lang="en-US" altLang="zh-CN" sz="1600" dirty="0">
                <a:solidFill>
                  <a:schemeClr val="bg1"/>
                </a:solidFill>
              </a:rPr>
              <a:t>Doris,</a:t>
            </a:r>
            <a:r>
              <a:rPr lang="zh-CN" altLang="en-US" sz="1600" dirty="0">
                <a:solidFill>
                  <a:schemeClr val="bg1"/>
                </a:solidFill>
              </a:rPr>
              <a:t> </a:t>
            </a:r>
            <a:r>
              <a:rPr lang="en-US" altLang="zh-CN" sz="1600" dirty="0">
                <a:solidFill>
                  <a:schemeClr val="bg1"/>
                </a:solidFill>
              </a:rPr>
              <a:t>Stripe</a:t>
            </a:r>
            <a:r>
              <a:rPr lang="zh-CN" altLang="en-US" sz="1600" dirty="0">
                <a:solidFill>
                  <a:schemeClr val="bg1"/>
                </a:solidFill>
              </a:rPr>
              <a:t> </a:t>
            </a:r>
            <a:r>
              <a:rPr lang="en-US" altLang="zh-CN" sz="1600" dirty="0">
                <a:solidFill>
                  <a:schemeClr val="bg1"/>
                </a:solidFill>
              </a:rPr>
              <a:t>Connector</a:t>
            </a:r>
            <a:r>
              <a:rPr lang="zh-CN" altLang="en-US" sz="1600" dirty="0">
                <a:solidFill>
                  <a:schemeClr val="bg1"/>
                </a:solidFill>
              </a:rPr>
              <a:t> </a:t>
            </a:r>
            <a:r>
              <a:rPr lang="en-US" altLang="zh-CN" sz="1600" dirty="0">
                <a:solidFill>
                  <a:schemeClr val="bg1"/>
                </a:solidFill>
              </a:rPr>
              <a:t>&amp;</a:t>
            </a:r>
            <a:r>
              <a:rPr lang="zh-CN" altLang="en-US" sz="1600" dirty="0">
                <a:solidFill>
                  <a:schemeClr val="bg1"/>
                </a:solidFill>
              </a:rPr>
              <a:t> </a:t>
            </a:r>
            <a:r>
              <a:rPr lang="en-US" altLang="zh-CN" sz="1600" dirty="0">
                <a:solidFill>
                  <a:schemeClr val="bg1"/>
                </a:solidFill>
              </a:rPr>
              <a:t>Catalog</a:t>
            </a:r>
            <a:r>
              <a:rPr lang="zh-CN" altLang="en-US" sz="1600" dirty="0">
                <a:solidFill>
                  <a:schemeClr val="bg1"/>
                </a:solidFill>
              </a:rPr>
              <a:t> </a:t>
            </a:r>
            <a:r>
              <a:rPr lang="en-US" altLang="zh-CN" sz="1600" dirty="0">
                <a:solidFill>
                  <a:schemeClr val="bg1"/>
                </a:solidFill>
              </a:rPr>
              <a:t>etc.</a:t>
            </a:r>
          </a:p>
        </p:txBody>
      </p:sp>
      <p:sp>
        <p:nvSpPr>
          <p:cNvPr id="32" name="矩形 31">
            <a:extLst>
              <a:ext uri="{FF2B5EF4-FFF2-40B4-BE49-F238E27FC236}">
                <a16:creationId xmlns:a16="http://schemas.microsoft.com/office/drawing/2014/main" id="{126DC275-3ADA-9A04-8B1B-4FCD1FE4BDA7}"/>
              </a:ext>
            </a:extLst>
          </p:cNvPr>
          <p:cNvSpPr/>
          <p:nvPr/>
        </p:nvSpPr>
        <p:spPr>
          <a:xfrm>
            <a:off x="6890716" y="4234997"/>
            <a:ext cx="3952070" cy="787075"/>
          </a:xfrm>
          <a:prstGeom prst="rect">
            <a:avLst/>
          </a:prstGeom>
        </p:spPr>
        <p:txBody>
          <a:bodyPr wrap="square">
            <a:spAutoFit/>
          </a:bodyPr>
          <a:lstStyle/>
          <a:p>
            <a:pPr>
              <a:lnSpc>
                <a:spcPct val="150000"/>
              </a:lnSpc>
            </a:pPr>
            <a:r>
              <a:rPr lang="zh-CN" altLang="en-US" sz="1600" dirty="0">
                <a:solidFill>
                  <a:schemeClr val="bg1"/>
                </a:solidFill>
              </a:rPr>
              <a:t>・</a:t>
            </a:r>
            <a:r>
              <a:rPr lang="en-US" altLang="zh-CN" sz="1600" dirty="0">
                <a:solidFill>
                  <a:schemeClr val="bg1"/>
                </a:solidFill>
              </a:rPr>
              <a:t>DAG,</a:t>
            </a:r>
            <a:r>
              <a:rPr lang="zh-CN" altLang="en-US" sz="1600" dirty="0">
                <a:solidFill>
                  <a:schemeClr val="bg1"/>
                </a:solidFill>
              </a:rPr>
              <a:t> </a:t>
            </a:r>
            <a:r>
              <a:rPr lang="en-US" altLang="zh-CN" sz="1600" dirty="0">
                <a:solidFill>
                  <a:schemeClr val="bg1"/>
                </a:solidFill>
              </a:rPr>
              <a:t>SQL</a:t>
            </a:r>
            <a:endParaRPr lang="zh-CN" altLang="en-US" sz="1600" dirty="0">
              <a:solidFill>
                <a:schemeClr val="bg1"/>
              </a:solidFill>
            </a:endParaRPr>
          </a:p>
          <a:p>
            <a:pPr>
              <a:lnSpc>
                <a:spcPct val="150000"/>
              </a:lnSpc>
            </a:pPr>
            <a:r>
              <a:rPr lang="zh-CN" altLang="en-US" sz="1600" dirty="0">
                <a:solidFill>
                  <a:schemeClr val="bg1"/>
                </a:solidFill>
              </a:rPr>
              <a:t>・</a:t>
            </a:r>
            <a:r>
              <a:rPr lang="en-US" altLang="zh-CN" sz="1600" dirty="0">
                <a:solidFill>
                  <a:schemeClr val="bg1"/>
                </a:solidFill>
              </a:rPr>
              <a:t>Scheduling</a:t>
            </a:r>
            <a:r>
              <a:rPr lang="zh-CN" altLang="en-US" sz="1600" dirty="0">
                <a:solidFill>
                  <a:schemeClr val="bg1"/>
                </a:solidFill>
              </a:rPr>
              <a:t> </a:t>
            </a:r>
            <a:r>
              <a:rPr lang="en-US" altLang="zh-CN" sz="1600" dirty="0">
                <a:solidFill>
                  <a:schemeClr val="bg1"/>
                </a:solidFill>
              </a:rPr>
              <a:t>platform</a:t>
            </a:r>
          </a:p>
        </p:txBody>
      </p:sp>
      <p:sp>
        <p:nvSpPr>
          <p:cNvPr id="33" name="矩形 32">
            <a:extLst>
              <a:ext uri="{FF2B5EF4-FFF2-40B4-BE49-F238E27FC236}">
                <a16:creationId xmlns:a16="http://schemas.microsoft.com/office/drawing/2014/main" id="{8FAAC88C-C119-06DF-68CE-A238DED0F649}"/>
              </a:ext>
            </a:extLst>
          </p:cNvPr>
          <p:cNvSpPr/>
          <p:nvPr/>
        </p:nvSpPr>
        <p:spPr>
          <a:xfrm>
            <a:off x="6812418" y="1602287"/>
            <a:ext cx="3231269" cy="369332"/>
          </a:xfrm>
          <a:prstGeom prst="rect">
            <a:avLst/>
          </a:prstGeom>
        </p:spPr>
        <p:txBody>
          <a:bodyPr wrap="none">
            <a:spAutoFit/>
          </a:bodyPr>
          <a:lstStyle/>
          <a:p>
            <a:r>
              <a:rPr lang="en-US" altLang="zh-CN" b="1" dirty="0">
                <a:solidFill>
                  <a:schemeClr val="bg1"/>
                </a:solidFill>
                <a:latin typeface="Avenir-Heavy" panose="02000503020000020003"/>
              </a:rPr>
              <a:t>More</a:t>
            </a:r>
            <a:r>
              <a:rPr lang="zh-CN" altLang="en-US" b="1" dirty="0">
                <a:solidFill>
                  <a:schemeClr val="bg1"/>
                </a:solidFill>
                <a:latin typeface="Avenir-Heavy" panose="02000503020000020003"/>
              </a:rPr>
              <a:t> </a:t>
            </a:r>
            <a:r>
              <a:rPr lang="en-US" altLang="zh-CN" b="1" dirty="0">
                <a:solidFill>
                  <a:schemeClr val="bg1"/>
                </a:solidFill>
                <a:latin typeface="Avenir-Heavy" panose="02000503020000020003"/>
              </a:rPr>
              <a:t>version</a:t>
            </a:r>
            <a:r>
              <a:rPr lang="zh-CN" altLang="en-US" b="1" dirty="0">
                <a:solidFill>
                  <a:schemeClr val="bg1"/>
                </a:solidFill>
                <a:latin typeface="Avenir-Heavy" panose="02000503020000020003"/>
              </a:rPr>
              <a:t> </a:t>
            </a:r>
            <a:r>
              <a:rPr lang="en-US" altLang="zh-CN" b="1" dirty="0">
                <a:solidFill>
                  <a:schemeClr val="bg1"/>
                </a:solidFill>
                <a:latin typeface="Avenir-Heavy" panose="02000503020000020003"/>
              </a:rPr>
              <a:t>of</a:t>
            </a:r>
            <a:r>
              <a:rPr lang="zh-CN" altLang="en-US" b="1" dirty="0">
                <a:solidFill>
                  <a:schemeClr val="bg1"/>
                </a:solidFill>
                <a:latin typeface="Avenir-Heavy" panose="02000503020000020003"/>
              </a:rPr>
              <a:t> </a:t>
            </a:r>
            <a:r>
              <a:rPr lang="en-US" altLang="zh-CN" b="1" dirty="0">
                <a:solidFill>
                  <a:schemeClr val="bg1"/>
                </a:solidFill>
                <a:latin typeface="Avenir-Heavy" panose="02000503020000020003"/>
              </a:rPr>
              <a:t>the</a:t>
            </a:r>
            <a:r>
              <a:rPr lang="zh-CN" altLang="en-US" b="1" dirty="0">
                <a:solidFill>
                  <a:schemeClr val="bg1"/>
                </a:solidFill>
                <a:latin typeface="Avenir-Heavy" panose="02000503020000020003"/>
              </a:rPr>
              <a:t> </a:t>
            </a:r>
            <a:r>
              <a:rPr lang="en-US" altLang="zh-CN" b="1" dirty="0">
                <a:solidFill>
                  <a:schemeClr val="bg1"/>
                </a:solidFill>
                <a:latin typeface="Avenir-Heavy" panose="02000503020000020003"/>
              </a:rPr>
              <a:t>engines</a:t>
            </a:r>
            <a:endParaRPr lang="zh-CN" altLang="en-US" b="1" i="0" dirty="0">
              <a:solidFill>
                <a:schemeClr val="bg1"/>
              </a:solidFill>
              <a:effectLst/>
              <a:latin typeface="Avenir-Heavy" panose="02000503020000020003"/>
            </a:endParaRPr>
          </a:p>
        </p:txBody>
      </p:sp>
      <p:sp>
        <p:nvSpPr>
          <p:cNvPr id="34" name="矩形 33">
            <a:extLst>
              <a:ext uri="{FF2B5EF4-FFF2-40B4-BE49-F238E27FC236}">
                <a16:creationId xmlns:a16="http://schemas.microsoft.com/office/drawing/2014/main" id="{5A30B37A-3F28-B2AF-0A84-9E64F6E1A260}"/>
              </a:ext>
            </a:extLst>
          </p:cNvPr>
          <p:cNvSpPr/>
          <p:nvPr/>
        </p:nvSpPr>
        <p:spPr>
          <a:xfrm>
            <a:off x="1798349" y="1976164"/>
            <a:ext cx="1440000" cy="72000"/>
          </a:xfrm>
          <a:prstGeom prst="rect">
            <a:avLst/>
          </a:prstGeom>
          <a:solidFill>
            <a:srgbClr val="2666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a:extLst>
              <a:ext uri="{FF2B5EF4-FFF2-40B4-BE49-F238E27FC236}">
                <a16:creationId xmlns:a16="http://schemas.microsoft.com/office/drawing/2014/main" id="{51519B06-93D4-4700-9209-09589676D6AB}"/>
              </a:ext>
            </a:extLst>
          </p:cNvPr>
          <p:cNvSpPr/>
          <p:nvPr/>
        </p:nvSpPr>
        <p:spPr>
          <a:xfrm>
            <a:off x="1798349" y="4162537"/>
            <a:ext cx="1440000" cy="72000"/>
          </a:xfrm>
          <a:prstGeom prst="rect">
            <a:avLst/>
          </a:prstGeom>
          <a:solidFill>
            <a:srgbClr val="2666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a:extLst>
              <a:ext uri="{FF2B5EF4-FFF2-40B4-BE49-F238E27FC236}">
                <a16:creationId xmlns:a16="http://schemas.microsoft.com/office/drawing/2014/main" id="{A932C01D-88DB-02B9-E53D-C3842A3F7B41}"/>
              </a:ext>
            </a:extLst>
          </p:cNvPr>
          <p:cNvSpPr/>
          <p:nvPr/>
        </p:nvSpPr>
        <p:spPr>
          <a:xfrm>
            <a:off x="6890716" y="1976164"/>
            <a:ext cx="1440000" cy="72000"/>
          </a:xfrm>
          <a:prstGeom prst="rect">
            <a:avLst/>
          </a:prstGeom>
          <a:solidFill>
            <a:srgbClr val="2666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36">
            <a:extLst>
              <a:ext uri="{FF2B5EF4-FFF2-40B4-BE49-F238E27FC236}">
                <a16:creationId xmlns:a16="http://schemas.microsoft.com/office/drawing/2014/main" id="{6745678A-BC74-CA07-078C-C88E11987542}"/>
              </a:ext>
            </a:extLst>
          </p:cNvPr>
          <p:cNvSpPr/>
          <p:nvPr/>
        </p:nvSpPr>
        <p:spPr>
          <a:xfrm>
            <a:off x="6982788" y="4162537"/>
            <a:ext cx="1440000" cy="72000"/>
          </a:xfrm>
          <a:prstGeom prst="rect">
            <a:avLst/>
          </a:prstGeom>
          <a:solidFill>
            <a:srgbClr val="2666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Rectangle 2">
            <a:extLst>
              <a:ext uri="{FF2B5EF4-FFF2-40B4-BE49-F238E27FC236}">
                <a16:creationId xmlns:a16="http://schemas.microsoft.com/office/drawing/2014/main" id="{C6173D32-12BB-24E8-86CB-4551EB77E726}"/>
              </a:ext>
            </a:extLst>
          </p:cNvPr>
          <p:cNvSpPr/>
          <p:nvPr/>
        </p:nvSpPr>
        <p:spPr>
          <a:xfrm>
            <a:off x="4414044" y="6370202"/>
            <a:ext cx="3363912" cy="307777"/>
          </a:xfrm>
          <a:prstGeom prst="rect">
            <a:avLst/>
          </a:prstGeom>
        </p:spPr>
        <p:txBody>
          <a:bodyPr wrap="square">
            <a:spAutoFit/>
          </a:bodyPr>
          <a:lstStyle/>
          <a:p>
            <a:pPr algn="ctr"/>
            <a:r>
              <a:rPr lang="en-US" altLang="zh-CN" sz="1400" b="0" i="0" dirty="0">
                <a:solidFill>
                  <a:srgbClr val="F5F5F5"/>
                </a:solidFill>
                <a:effectLst/>
                <a:latin typeface="arial" panose="020B0604020202020204" pitchFamily="34" charset="0"/>
              </a:rPr>
              <a:t>© Apache </a:t>
            </a:r>
            <a:r>
              <a:rPr lang="en-US" altLang="zh-CN" sz="1400" b="0" i="0" dirty="0" err="1">
                <a:solidFill>
                  <a:srgbClr val="F5F5F5"/>
                </a:solidFill>
                <a:effectLst/>
                <a:latin typeface="arial" panose="020B0604020202020204" pitchFamily="34" charset="0"/>
              </a:rPr>
              <a:t>SeaTunnel</a:t>
            </a:r>
            <a:r>
              <a:rPr lang="en-US" altLang="zh-CN" sz="1400" b="0" i="0" dirty="0">
                <a:solidFill>
                  <a:srgbClr val="F5F5F5"/>
                </a:solidFill>
                <a:effectLst/>
                <a:latin typeface="arial" panose="020B0604020202020204" pitchFamily="34" charset="0"/>
              </a:rPr>
              <a:t> Community</a:t>
            </a:r>
            <a:endParaRPr lang="zh-CN" altLang="en-US" sz="1400" dirty="0">
              <a:solidFill>
                <a:srgbClr val="F5F5F5"/>
              </a:solidFill>
            </a:endParaRPr>
          </a:p>
        </p:txBody>
      </p:sp>
    </p:spTree>
    <p:extLst>
      <p:ext uri="{BB962C8B-B14F-4D97-AF65-F5344CB8AC3E}">
        <p14:creationId xmlns:p14="http://schemas.microsoft.com/office/powerpoint/2010/main" val="9297069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1E2206B3-80AD-4109-9C51-97A6129039F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874" t="5100" r="3035" b="6667"/>
          <a:stretch/>
        </p:blipFill>
        <p:spPr>
          <a:xfrm>
            <a:off x="0" y="0"/>
            <a:ext cx="12192000" cy="6858000"/>
          </a:xfrm>
          <a:prstGeom prst="rect">
            <a:avLst/>
          </a:prstGeom>
        </p:spPr>
      </p:pic>
      <p:sp>
        <p:nvSpPr>
          <p:cNvPr id="20" name="椭圆 19">
            <a:extLst>
              <a:ext uri="{FF2B5EF4-FFF2-40B4-BE49-F238E27FC236}">
                <a16:creationId xmlns:a16="http://schemas.microsoft.com/office/drawing/2014/main" id="{A3E3E911-753F-4A88-8887-616EE2C52AE7}"/>
              </a:ext>
            </a:extLst>
          </p:cNvPr>
          <p:cNvSpPr/>
          <p:nvPr/>
        </p:nvSpPr>
        <p:spPr>
          <a:xfrm>
            <a:off x="10841250" y="182251"/>
            <a:ext cx="684000" cy="684000"/>
          </a:xfrm>
          <a:prstGeom prst="ellipse">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1" name="图片 20">
            <a:extLst>
              <a:ext uri="{FF2B5EF4-FFF2-40B4-BE49-F238E27FC236}">
                <a16:creationId xmlns:a16="http://schemas.microsoft.com/office/drawing/2014/main" id="{87D8645B-9930-483C-B71E-B39239D08E9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52463" y="132353"/>
            <a:ext cx="670775" cy="720000"/>
          </a:xfrm>
          <a:prstGeom prst="rect">
            <a:avLst/>
          </a:prstGeom>
        </p:spPr>
      </p:pic>
      <p:pic>
        <p:nvPicPr>
          <p:cNvPr id="25" name="图片 24">
            <a:extLst>
              <a:ext uri="{FF2B5EF4-FFF2-40B4-BE49-F238E27FC236}">
                <a16:creationId xmlns:a16="http://schemas.microsoft.com/office/drawing/2014/main" id="{D0749859-F97C-4683-A799-EDC5282A6C5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019132" y="182251"/>
            <a:ext cx="684000" cy="684000"/>
          </a:xfrm>
          <a:prstGeom prst="rect">
            <a:avLst/>
          </a:prstGeom>
        </p:spPr>
      </p:pic>
      <p:sp>
        <p:nvSpPr>
          <p:cNvPr id="27" name="文本框 26">
            <a:extLst>
              <a:ext uri="{FF2B5EF4-FFF2-40B4-BE49-F238E27FC236}">
                <a16:creationId xmlns:a16="http://schemas.microsoft.com/office/drawing/2014/main" id="{3F9D8511-BE79-42F0-BD70-1E9243A6B72E}"/>
              </a:ext>
            </a:extLst>
          </p:cNvPr>
          <p:cNvSpPr txBox="1"/>
          <p:nvPr/>
        </p:nvSpPr>
        <p:spPr>
          <a:xfrm>
            <a:off x="3812381" y="2767280"/>
            <a:ext cx="4567237" cy="1323439"/>
          </a:xfrm>
          <a:prstGeom prst="rect">
            <a:avLst/>
          </a:prstGeom>
          <a:noFill/>
        </p:spPr>
        <p:txBody>
          <a:bodyPr wrap="square" rtlCol="0">
            <a:spAutoFit/>
          </a:bodyPr>
          <a:lstStyle/>
          <a:p>
            <a:r>
              <a:rPr lang="en-US" altLang="zh-CN" sz="8000" dirty="0">
                <a:blipFill>
                  <a:blip r:embed="rId6"/>
                  <a:stretch>
                    <a:fillRect/>
                  </a:stretch>
                </a:blipFill>
                <a:latin typeface="Segoe Script" panose="030B0504020000000003" pitchFamily="66" charset="0"/>
                <a:cs typeface="Calibri" panose="020F0502020204030204" pitchFamily="34" charset="0"/>
              </a:rPr>
              <a:t>Thanks</a:t>
            </a:r>
            <a:endParaRPr lang="zh-CN" altLang="en-US" sz="8000" dirty="0">
              <a:blipFill>
                <a:blip r:embed="rId6"/>
                <a:stretch>
                  <a:fillRect/>
                </a:stretch>
              </a:blipFill>
              <a:latin typeface="Segoe Script" panose="030B0504020000000003" pitchFamily="66" charset="0"/>
              <a:cs typeface="Calibri" panose="020F0502020204030204" pitchFamily="34" charset="0"/>
            </a:endParaRPr>
          </a:p>
        </p:txBody>
      </p:sp>
      <p:sp>
        <p:nvSpPr>
          <p:cNvPr id="5" name="Rectangle 2">
            <a:extLst>
              <a:ext uri="{FF2B5EF4-FFF2-40B4-BE49-F238E27FC236}">
                <a16:creationId xmlns:a16="http://schemas.microsoft.com/office/drawing/2014/main" id="{8E435F83-71ED-EDDF-4467-9BB0A685DC1B}"/>
              </a:ext>
            </a:extLst>
          </p:cNvPr>
          <p:cNvSpPr/>
          <p:nvPr/>
        </p:nvSpPr>
        <p:spPr>
          <a:xfrm>
            <a:off x="4414044" y="6370202"/>
            <a:ext cx="3363912" cy="307777"/>
          </a:xfrm>
          <a:prstGeom prst="rect">
            <a:avLst/>
          </a:prstGeom>
        </p:spPr>
        <p:txBody>
          <a:bodyPr wrap="square">
            <a:spAutoFit/>
          </a:bodyPr>
          <a:lstStyle/>
          <a:p>
            <a:pPr algn="ctr"/>
            <a:r>
              <a:rPr lang="en-US" altLang="zh-CN" sz="1400" b="0" i="0" dirty="0">
                <a:solidFill>
                  <a:srgbClr val="F5F5F5"/>
                </a:solidFill>
                <a:effectLst/>
                <a:latin typeface="arial" panose="020B0604020202020204" pitchFamily="34" charset="0"/>
              </a:rPr>
              <a:t>© Apache </a:t>
            </a:r>
            <a:r>
              <a:rPr lang="en-US" altLang="zh-CN" sz="1400" b="0" i="0" dirty="0" err="1">
                <a:solidFill>
                  <a:srgbClr val="F5F5F5"/>
                </a:solidFill>
                <a:effectLst/>
                <a:latin typeface="arial" panose="020B0604020202020204" pitchFamily="34" charset="0"/>
              </a:rPr>
              <a:t>SeaTunnel</a:t>
            </a:r>
            <a:r>
              <a:rPr lang="en-US" altLang="zh-CN" sz="1400" b="0" i="0" dirty="0">
                <a:solidFill>
                  <a:srgbClr val="F5F5F5"/>
                </a:solidFill>
                <a:effectLst/>
                <a:latin typeface="arial" panose="020B0604020202020204" pitchFamily="34" charset="0"/>
              </a:rPr>
              <a:t> Community</a:t>
            </a:r>
            <a:endParaRPr lang="zh-CN" altLang="en-US" sz="1400" dirty="0">
              <a:solidFill>
                <a:srgbClr val="F5F5F5"/>
              </a:solidFill>
            </a:endParaRPr>
          </a:p>
        </p:txBody>
      </p:sp>
    </p:spTree>
    <p:extLst>
      <p:ext uri="{BB962C8B-B14F-4D97-AF65-F5344CB8AC3E}">
        <p14:creationId xmlns:p14="http://schemas.microsoft.com/office/powerpoint/2010/main" val="18699092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矩形: 圆角 88"/>
          <p:cNvSpPr/>
          <p:nvPr/>
        </p:nvSpPr>
        <p:spPr>
          <a:xfrm>
            <a:off x="0" y="-44039"/>
            <a:ext cx="12192000" cy="6890945"/>
          </a:xfrm>
          <a:prstGeom prst="roundRect">
            <a:avLst>
              <a:gd name="adj" fmla="val 0"/>
            </a:avLst>
          </a:prstGeom>
          <a:solidFill>
            <a:srgbClr val="161C2A"/>
          </a:solidFill>
          <a:ln w="12700" cap="rnd" cmpd="sng" algn="ctr">
            <a:noFill/>
            <a:prstDash val="solid"/>
            <a:round/>
          </a:ln>
          <a:effectLst>
            <a:outerShdw blurRad="254000" dist="127000" algn="ctr" rotWithShape="0">
              <a:srgbClr val="01857C">
                <a:alpha val="20000"/>
              </a:srgbClr>
            </a:outerShdw>
          </a:effectLst>
        </p:spPr>
        <p:txBody>
          <a:bodyPr rot="0" spcFirstLastPara="0" vert="horz" wrap="square" lIns="0" tIns="0" rIns="0" bIns="0" numCol="1" spcCol="0" rtlCol="0" fromWordArt="0" anchor="ctr" anchorCtr="0" forceAA="0" compatLnSpc="1">
            <a:normAutofit/>
          </a:bodyPr>
          <a:lstStyle/>
          <a:p>
            <a:pPr algn="r"/>
            <a:endParaRPr lang="zh-CN" altLang="en-US" b="1" kern="0">
              <a:noFill/>
              <a:latin typeface="Arial" panose="020B0604020202090204" pitchFamily="34" charset="0"/>
              <a:ea typeface="微软雅黑" panose="020B0503020204020204" charset="-122"/>
              <a:cs typeface="Arial" panose="020B0604020202090204" pitchFamily="34" charset="0"/>
            </a:endParaRPr>
          </a:p>
        </p:txBody>
      </p:sp>
      <p:grpSp>
        <p:nvGrpSpPr>
          <p:cNvPr id="36" name="组合 35"/>
          <p:cNvGrpSpPr/>
          <p:nvPr/>
        </p:nvGrpSpPr>
        <p:grpSpPr>
          <a:xfrm>
            <a:off x="4212894" y="2508368"/>
            <a:ext cx="1183083" cy="279136"/>
            <a:chOff x="9906371" y="3180026"/>
            <a:chExt cx="1990145" cy="469554"/>
          </a:xfrm>
          <a:solidFill>
            <a:schemeClr val="bg1"/>
          </a:solidFill>
        </p:grpSpPr>
        <p:sp>
          <p:nvSpPr>
            <p:cNvPr id="37" name="平行四边形 36"/>
            <p:cNvSpPr/>
            <p:nvPr/>
          </p:nvSpPr>
          <p:spPr>
            <a:xfrm flipH="1">
              <a:off x="9906371" y="3180026"/>
              <a:ext cx="636007" cy="469554"/>
            </a:xfrm>
            <a:prstGeom prst="parallelogram">
              <a:avLst>
                <a:gd name="adj" fmla="val 8751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平行四边形 37"/>
            <p:cNvSpPr/>
            <p:nvPr/>
          </p:nvSpPr>
          <p:spPr>
            <a:xfrm flipH="1">
              <a:off x="10244906" y="3180026"/>
              <a:ext cx="636007" cy="469554"/>
            </a:xfrm>
            <a:prstGeom prst="parallelogram">
              <a:avLst>
                <a:gd name="adj" fmla="val 8751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平行四边形 38"/>
            <p:cNvSpPr/>
            <p:nvPr/>
          </p:nvSpPr>
          <p:spPr>
            <a:xfrm flipH="1">
              <a:off x="10583441" y="3180026"/>
              <a:ext cx="636007" cy="469554"/>
            </a:xfrm>
            <a:prstGeom prst="parallelogram">
              <a:avLst>
                <a:gd name="adj" fmla="val 8751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平行四边形 39"/>
            <p:cNvSpPr/>
            <p:nvPr/>
          </p:nvSpPr>
          <p:spPr>
            <a:xfrm flipH="1">
              <a:off x="10921976" y="3180026"/>
              <a:ext cx="636007" cy="469554"/>
            </a:xfrm>
            <a:prstGeom prst="parallelogram">
              <a:avLst>
                <a:gd name="adj" fmla="val 8751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平行四边形 40"/>
            <p:cNvSpPr/>
            <p:nvPr/>
          </p:nvSpPr>
          <p:spPr>
            <a:xfrm flipH="1">
              <a:off x="11260509" y="3180026"/>
              <a:ext cx="636007" cy="469554"/>
            </a:xfrm>
            <a:prstGeom prst="parallelogram">
              <a:avLst>
                <a:gd name="adj" fmla="val 8751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直角三角形 41"/>
            <p:cNvSpPr/>
            <p:nvPr/>
          </p:nvSpPr>
          <p:spPr>
            <a:xfrm>
              <a:off x="9929223" y="3347356"/>
              <a:ext cx="260972" cy="302224"/>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直角三角形 42"/>
            <p:cNvSpPr/>
            <p:nvPr/>
          </p:nvSpPr>
          <p:spPr>
            <a:xfrm rot="10800000">
              <a:off x="11635544" y="3180026"/>
              <a:ext cx="260972" cy="302224"/>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4" name="组合 63"/>
          <p:cNvGrpSpPr/>
          <p:nvPr/>
        </p:nvGrpSpPr>
        <p:grpSpPr>
          <a:xfrm>
            <a:off x="1376442" y="2498644"/>
            <a:ext cx="8345342" cy="2057924"/>
            <a:chOff x="2422187" y="2478061"/>
            <a:chExt cx="6157482" cy="1491916"/>
          </a:xfrm>
        </p:grpSpPr>
        <p:sp>
          <p:nvSpPr>
            <p:cNvPr id="63" name="矩形 62"/>
            <p:cNvSpPr/>
            <p:nvPr/>
          </p:nvSpPr>
          <p:spPr>
            <a:xfrm>
              <a:off x="3635946" y="3224018"/>
              <a:ext cx="601266" cy="45719"/>
            </a:xfrm>
            <a:prstGeom prst="rect">
              <a:avLst/>
            </a:prstGeom>
            <a:solidFill>
              <a:srgbClr val="BECDD6">
                <a:alpha val="2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1" name="组合 20"/>
            <p:cNvGrpSpPr/>
            <p:nvPr/>
          </p:nvGrpSpPr>
          <p:grpSpPr>
            <a:xfrm>
              <a:off x="2422187" y="2617139"/>
              <a:ext cx="1213759" cy="1213760"/>
              <a:chOff x="3335150" y="3314633"/>
              <a:chExt cx="1764867" cy="1764868"/>
            </a:xfrm>
          </p:grpSpPr>
          <p:sp>
            <p:nvSpPr>
              <p:cNvPr id="23" name="椭圆 22"/>
              <p:cNvSpPr/>
              <p:nvPr/>
            </p:nvSpPr>
            <p:spPr>
              <a:xfrm>
                <a:off x="3472445" y="3451928"/>
                <a:ext cx="1490277" cy="1490278"/>
              </a:xfrm>
              <a:prstGeom prst="ellipse">
                <a:avLst/>
              </a:prstGeom>
              <a:gradFill>
                <a:gsLst>
                  <a:gs pos="0">
                    <a:srgbClr val="657587"/>
                  </a:gs>
                  <a:gs pos="53000">
                    <a:srgbClr val="6C889D"/>
                  </a:gs>
                  <a:gs pos="100000">
                    <a:srgbClr val="75A3BA"/>
                  </a:gs>
                </a:gsLst>
                <a:lin ang="14400000" scaled="0"/>
              </a:gradFill>
              <a:ln w="12700" cap="rnd" cmpd="sng" algn="ctr">
                <a:noFill/>
                <a:prstDash val="solid"/>
                <a:round/>
              </a:ln>
              <a:effectLst>
                <a:outerShdw blurRad="304800" dist="127000" algn="ctr" rotWithShape="0">
                  <a:schemeClr val="bg1">
                    <a:alpha val="20000"/>
                  </a:schemeClr>
                </a:outerShdw>
              </a:effectLst>
            </p:spPr>
            <p:txBody>
              <a:bodyPr rot="0" spcFirstLastPara="0" vert="horz" wrap="square" lIns="0" tIns="0" rIns="0" bIns="0" numCol="1" spcCol="0" rtlCol="0" fromWordArt="0" anchor="ctr" anchorCtr="0" forceAA="0" compatLnSpc="1">
                <a:normAutofit/>
              </a:bodyPr>
              <a:lstStyle/>
              <a:p>
                <a:pPr algn="ctr"/>
                <a:r>
                  <a:rPr lang="en-US" altLang="zh-CN" sz="3200" b="1" kern="0" dirty="0">
                    <a:solidFill>
                      <a:srgbClr val="D4DBDF"/>
                    </a:solidFill>
                    <a:latin typeface="+mj-ea"/>
                    <a:ea typeface="+mj-ea"/>
                    <a:cs typeface="Arial" panose="020B0604020202090204" pitchFamily="34" charset="0"/>
                  </a:rPr>
                  <a:t>01</a:t>
                </a:r>
                <a:endParaRPr lang="zh-CN" altLang="en-US" sz="3200" b="1" kern="0" dirty="0">
                  <a:solidFill>
                    <a:srgbClr val="D4DBDF"/>
                  </a:solidFill>
                  <a:latin typeface="+mj-ea"/>
                  <a:ea typeface="+mj-ea"/>
                  <a:cs typeface="Arial" panose="020B0604020202090204" pitchFamily="34" charset="0"/>
                </a:endParaRPr>
              </a:p>
            </p:txBody>
          </p:sp>
          <p:sp>
            <p:nvSpPr>
              <p:cNvPr id="24" name="椭圆 23"/>
              <p:cNvSpPr/>
              <p:nvPr/>
            </p:nvSpPr>
            <p:spPr>
              <a:xfrm>
                <a:off x="3335150" y="3314633"/>
                <a:ext cx="1764867" cy="1764868"/>
              </a:xfrm>
              <a:prstGeom prst="ellipse">
                <a:avLst/>
              </a:prstGeom>
              <a:noFill/>
              <a:ln w="50800">
                <a:solidFill>
                  <a:srgbClr val="739DB4">
                    <a:alpha val="25000"/>
                  </a:srgbClr>
                </a:solidFill>
              </a:ln>
              <a:effectLst>
                <a:outerShdw blurRad="304800" dist="50800" dir="5400000" algn="ctr" rotWithShape="0">
                  <a:schemeClr val="bg1">
                    <a:alpha val="43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3" name="矩形: 圆角 52"/>
            <p:cNvSpPr/>
            <p:nvPr/>
          </p:nvSpPr>
          <p:spPr>
            <a:xfrm>
              <a:off x="4126832" y="2478061"/>
              <a:ext cx="4452837" cy="1491916"/>
            </a:xfrm>
            <a:prstGeom prst="roundRect">
              <a:avLst/>
            </a:prstGeom>
            <a:solidFill>
              <a:srgbClr val="01C8C1"/>
            </a:solidFill>
            <a:ln w="12700" cap="rnd" cmpd="sng" algn="ctr">
              <a:noFill/>
              <a:prstDash val="solid"/>
              <a:round/>
            </a:ln>
            <a:effectLst>
              <a:outerShdw blurRad="304800" dist="127000" algn="ctr" rotWithShape="0">
                <a:srgbClr val="01C8C1">
                  <a:alpha val="20000"/>
                </a:srgbClr>
              </a:outerShdw>
            </a:effectLst>
          </p:spPr>
          <p:txBody>
            <a:bodyPr rot="0" spcFirstLastPara="0" vert="horz" wrap="square" lIns="0" tIns="0" rIns="0" bIns="0" numCol="1" spcCol="0" rtlCol="0" fromWordArt="0" anchor="ctr" anchorCtr="0" forceAA="0" compatLnSpc="1">
              <a:normAutofit/>
            </a:bodyPr>
            <a:lstStyle/>
            <a:p>
              <a:pPr algn="r"/>
              <a:endParaRPr lang="zh-CN" altLang="en-US" b="1" kern="0">
                <a:noFill/>
                <a:latin typeface="Arial" panose="020B0604020202090204" pitchFamily="34" charset="0"/>
                <a:ea typeface="微软雅黑" panose="020B0503020204020204" charset="-122"/>
                <a:cs typeface="Arial" panose="020B0604020202090204" pitchFamily="34" charset="0"/>
              </a:endParaRPr>
            </a:p>
          </p:txBody>
        </p:sp>
        <p:sp>
          <p:nvSpPr>
            <p:cNvPr id="54" name="文本框 53"/>
            <p:cNvSpPr txBox="1"/>
            <p:nvPr/>
          </p:nvSpPr>
          <p:spPr>
            <a:xfrm>
              <a:off x="4793986" y="3033006"/>
              <a:ext cx="3209845" cy="714004"/>
            </a:xfrm>
            <a:prstGeom prst="rect">
              <a:avLst/>
            </a:prstGeom>
            <a:noFill/>
          </p:spPr>
          <p:txBody>
            <a:bodyPr wrap="none" lIns="0" tIns="0" rIns="0" bIns="0" rtlCol="0">
              <a:spAutoFit/>
            </a:bodyPr>
            <a:lstStyle/>
            <a:p>
              <a:r>
                <a:rPr lang="en" altLang="zh-CN" sz="3200" b="1" dirty="0">
                  <a:solidFill>
                    <a:srgbClr val="24292F"/>
                  </a:solidFill>
                  <a:latin typeface="-apple-system"/>
                </a:rPr>
                <a:t>About Apache </a:t>
              </a:r>
              <a:r>
                <a:rPr lang="en" altLang="zh-CN" sz="3200" b="1" dirty="0" err="1">
                  <a:solidFill>
                    <a:srgbClr val="24292F"/>
                  </a:solidFill>
                  <a:latin typeface="-apple-system"/>
                </a:rPr>
                <a:t>SeaTunnel</a:t>
              </a:r>
              <a:r>
                <a:rPr lang="en" altLang="zh-CN" sz="3200" b="1" dirty="0">
                  <a:solidFill>
                    <a:srgbClr val="24292F"/>
                  </a:solidFill>
                  <a:latin typeface="-apple-system"/>
                </a:rPr>
                <a:t> </a:t>
              </a:r>
            </a:p>
            <a:p>
              <a:endParaRPr lang="en" altLang="zh-CN" sz="3200" b="1" dirty="0">
                <a:solidFill>
                  <a:srgbClr val="24292F"/>
                </a:solidFill>
                <a:latin typeface="-apple-system"/>
              </a:endParaRPr>
            </a:p>
          </p:txBody>
        </p:sp>
      </p:grpSp>
      <p:grpSp>
        <p:nvGrpSpPr>
          <p:cNvPr id="55" name="组合 54"/>
          <p:cNvGrpSpPr/>
          <p:nvPr/>
        </p:nvGrpSpPr>
        <p:grpSpPr>
          <a:xfrm>
            <a:off x="7228468" y="3941457"/>
            <a:ext cx="2607057" cy="615108"/>
            <a:chOff x="9906371" y="3180026"/>
            <a:chExt cx="1990145" cy="469554"/>
          </a:xfrm>
          <a:solidFill>
            <a:srgbClr val="7096AB">
              <a:alpha val="20000"/>
            </a:srgbClr>
          </a:solidFill>
        </p:grpSpPr>
        <p:sp>
          <p:nvSpPr>
            <p:cNvPr id="56" name="平行四边形 55"/>
            <p:cNvSpPr/>
            <p:nvPr/>
          </p:nvSpPr>
          <p:spPr>
            <a:xfrm flipH="1">
              <a:off x="9906371" y="3180026"/>
              <a:ext cx="636007" cy="469554"/>
            </a:xfrm>
            <a:prstGeom prst="parallelogram">
              <a:avLst>
                <a:gd name="adj" fmla="val 8751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平行四边形 56"/>
            <p:cNvSpPr/>
            <p:nvPr/>
          </p:nvSpPr>
          <p:spPr>
            <a:xfrm flipH="1">
              <a:off x="10244906" y="3180026"/>
              <a:ext cx="636007" cy="469554"/>
            </a:xfrm>
            <a:prstGeom prst="parallelogram">
              <a:avLst>
                <a:gd name="adj" fmla="val 8751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平行四边形 57"/>
            <p:cNvSpPr/>
            <p:nvPr/>
          </p:nvSpPr>
          <p:spPr>
            <a:xfrm flipH="1">
              <a:off x="10583441" y="3180026"/>
              <a:ext cx="636007" cy="469554"/>
            </a:xfrm>
            <a:prstGeom prst="parallelogram">
              <a:avLst>
                <a:gd name="adj" fmla="val 8751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平行四边形 58"/>
            <p:cNvSpPr/>
            <p:nvPr/>
          </p:nvSpPr>
          <p:spPr>
            <a:xfrm flipH="1">
              <a:off x="10921976" y="3180026"/>
              <a:ext cx="636007" cy="469554"/>
            </a:xfrm>
            <a:prstGeom prst="parallelogram">
              <a:avLst>
                <a:gd name="adj" fmla="val 8751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平行四边形 59"/>
            <p:cNvSpPr/>
            <p:nvPr/>
          </p:nvSpPr>
          <p:spPr>
            <a:xfrm flipH="1">
              <a:off x="11260509" y="3180026"/>
              <a:ext cx="636007" cy="469554"/>
            </a:xfrm>
            <a:prstGeom prst="parallelogram">
              <a:avLst>
                <a:gd name="adj" fmla="val 8751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直角三角形 60"/>
            <p:cNvSpPr/>
            <p:nvPr/>
          </p:nvSpPr>
          <p:spPr>
            <a:xfrm>
              <a:off x="9929223" y="3347356"/>
              <a:ext cx="260972" cy="302224"/>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直角三角形 61"/>
            <p:cNvSpPr/>
            <p:nvPr/>
          </p:nvSpPr>
          <p:spPr>
            <a:xfrm rot="10800000">
              <a:off x="11635544" y="3180026"/>
              <a:ext cx="260972" cy="302224"/>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5" name="组合 64"/>
          <p:cNvGrpSpPr/>
          <p:nvPr/>
        </p:nvGrpSpPr>
        <p:grpSpPr>
          <a:xfrm>
            <a:off x="-232012" y="147490"/>
            <a:ext cx="2087161" cy="492444"/>
            <a:chOff x="9906371" y="3180026"/>
            <a:chExt cx="1990145" cy="469554"/>
          </a:xfrm>
          <a:solidFill>
            <a:srgbClr val="01C8C1">
              <a:alpha val="20000"/>
            </a:srgbClr>
          </a:solidFill>
        </p:grpSpPr>
        <p:sp>
          <p:nvSpPr>
            <p:cNvPr id="66" name="平行四边形 65"/>
            <p:cNvSpPr/>
            <p:nvPr/>
          </p:nvSpPr>
          <p:spPr>
            <a:xfrm flipH="1">
              <a:off x="9906371" y="3180026"/>
              <a:ext cx="636007" cy="469554"/>
            </a:xfrm>
            <a:prstGeom prst="parallelogram">
              <a:avLst>
                <a:gd name="adj" fmla="val 8751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平行四边形 66"/>
            <p:cNvSpPr/>
            <p:nvPr/>
          </p:nvSpPr>
          <p:spPr>
            <a:xfrm flipH="1">
              <a:off x="10244906" y="3180026"/>
              <a:ext cx="636007" cy="469554"/>
            </a:xfrm>
            <a:prstGeom prst="parallelogram">
              <a:avLst>
                <a:gd name="adj" fmla="val 8751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平行四边形 67"/>
            <p:cNvSpPr/>
            <p:nvPr/>
          </p:nvSpPr>
          <p:spPr>
            <a:xfrm flipH="1">
              <a:off x="10583441" y="3180026"/>
              <a:ext cx="636007" cy="469554"/>
            </a:xfrm>
            <a:prstGeom prst="parallelogram">
              <a:avLst>
                <a:gd name="adj" fmla="val 8751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平行四边形 68"/>
            <p:cNvSpPr/>
            <p:nvPr/>
          </p:nvSpPr>
          <p:spPr>
            <a:xfrm flipH="1">
              <a:off x="10921976" y="3180026"/>
              <a:ext cx="636007" cy="469554"/>
            </a:xfrm>
            <a:prstGeom prst="parallelogram">
              <a:avLst>
                <a:gd name="adj" fmla="val 8751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平行四边形 69"/>
            <p:cNvSpPr/>
            <p:nvPr/>
          </p:nvSpPr>
          <p:spPr>
            <a:xfrm flipH="1">
              <a:off x="11260509" y="3180026"/>
              <a:ext cx="636007" cy="469554"/>
            </a:xfrm>
            <a:prstGeom prst="parallelogram">
              <a:avLst>
                <a:gd name="adj" fmla="val 8751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直角三角形 70"/>
            <p:cNvSpPr/>
            <p:nvPr/>
          </p:nvSpPr>
          <p:spPr>
            <a:xfrm>
              <a:off x="9929223" y="3347356"/>
              <a:ext cx="260972" cy="302224"/>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直角三角形 71"/>
            <p:cNvSpPr/>
            <p:nvPr/>
          </p:nvSpPr>
          <p:spPr>
            <a:xfrm rot="10800000">
              <a:off x="11635544" y="3180026"/>
              <a:ext cx="260972" cy="302224"/>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1" name="组合 80"/>
          <p:cNvGrpSpPr/>
          <p:nvPr/>
        </p:nvGrpSpPr>
        <p:grpSpPr>
          <a:xfrm>
            <a:off x="10275576" y="6240463"/>
            <a:ext cx="1836454" cy="433292"/>
            <a:chOff x="9906371" y="3180026"/>
            <a:chExt cx="1990145" cy="469554"/>
          </a:xfrm>
          <a:solidFill>
            <a:schemeClr val="bg1">
              <a:alpha val="12000"/>
            </a:schemeClr>
          </a:solidFill>
        </p:grpSpPr>
        <p:sp>
          <p:nvSpPr>
            <p:cNvPr id="82" name="平行四边形 81"/>
            <p:cNvSpPr/>
            <p:nvPr/>
          </p:nvSpPr>
          <p:spPr>
            <a:xfrm flipH="1">
              <a:off x="9906371" y="3180026"/>
              <a:ext cx="636007" cy="469554"/>
            </a:xfrm>
            <a:prstGeom prst="parallelogram">
              <a:avLst>
                <a:gd name="adj" fmla="val 8751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平行四边形 82"/>
            <p:cNvSpPr/>
            <p:nvPr/>
          </p:nvSpPr>
          <p:spPr>
            <a:xfrm flipH="1">
              <a:off x="10244906" y="3180026"/>
              <a:ext cx="636007" cy="469554"/>
            </a:xfrm>
            <a:prstGeom prst="parallelogram">
              <a:avLst>
                <a:gd name="adj" fmla="val 8751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平行四边形 83"/>
            <p:cNvSpPr/>
            <p:nvPr/>
          </p:nvSpPr>
          <p:spPr>
            <a:xfrm flipH="1">
              <a:off x="10583441" y="3180026"/>
              <a:ext cx="636007" cy="469554"/>
            </a:xfrm>
            <a:prstGeom prst="parallelogram">
              <a:avLst>
                <a:gd name="adj" fmla="val 8751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平行四边形 84"/>
            <p:cNvSpPr/>
            <p:nvPr/>
          </p:nvSpPr>
          <p:spPr>
            <a:xfrm flipH="1">
              <a:off x="10921976" y="3180026"/>
              <a:ext cx="636007" cy="469554"/>
            </a:xfrm>
            <a:prstGeom prst="parallelogram">
              <a:avLst>
                <a:gd name="adj" fmla="val 8751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平行四边形 85"/>
            <p:cNvSpPr/>
            <p:nvPr/>
          </p:nvSpPr>
          <p:spPr>
            <a:xfrm flipH="1">
              <a:off x="11260509" y="3180026"/>
              <a:ext cx="636007" cy="469554"/>
            </a:xfrm>
            <a:prstGeom prst="parallelogram">
              <a:avLst>
                <a:gd name="adj" fmla="val 8751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直角三角形 86"/>
            <p:cNvSpPr/>
            <p:nvPr/>
          </p:nvSpPr>
          <p:spPr>
            <a:xfrm>
              <a:off x="9929223" y="3347356"/>
              <a:ext cx="260972" cy="302224"/>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直角三角形 87"/>
            <p:cNvSpPr/>
            <p:nvPr/>
          </p:nvSpPr>
          <p:spPr>
            <a:xfrm rot="10800000">
              <a:off x="11635544" y="3180026"/>
              <a:ext cx="260972" cy="302224"/>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组合 28">
            <a:extLst>
              <a:ext uri="{FF2B5EF4-FFF2-40B4-BE49-F238E27FC236}">
                <a16:creationId xmlns:a16="http://schemas.microsoft.com/office/drawing/2014/main" id="{F99590F8-9E2D-4EFF-8F46-4A0A60136651}"/>
              </a:ext>
            </a:extLst>
          </p:cNvPr>
          <p:cNvGrpSpPr/>
          <p:nvPr/>
        </p:nvGrpSpPr>
        <p:grpSpPr>
          <a:xfrm>
            <a:off x="0" y="0"/>
            <a:ext cx="12192000" cy="6858000"/>
            <a:chOff x="0" y="0"/>
            <a:chExt cx="12192000" cy="6858000"/>
          </a:xfrm>
        </p:grpSpPr>
        <p:pic>
          <p:nvPicPr>
            <p:cNvPr id="6" name="图片 5">
              <a:extLst>
                <a:ext uri="{FF2B5EF4-FFF2-40B4-BE49-F238E27FC236}">
                  <a16:creationId xmlns:a16="http://schemas.microsoft.com/office/drawing/2014/main" id="{1E2206B3-80AD-4109-9C51-97A6129039F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874" t="5100" r="3035" b="6667"/>
            <a:stretch/>
          </p:blipFill>
          <p:spPr>
            <a:xfrm>
              <a:off x="0" y="0"/>
              <a:ext cx="12192000" cy="6858000"/>
            </a:xfrm>
            <a:prstGeom prst="rect">
              <a:avLst/>
            </a:prstGeom>
          </p:spPr>
        </p:pic>
        <p:sp>
          <p:nvSpPr>
            <p:cNvPr id="20" name="椭圆 19">
              <a:extLst>
                <a:ext uri="{FF2B5EF4-FFF2-40B4-BE49-F238E27FC236}">
                  <a16:creationId xmlns:a16="http://schemas.microsoft.com/office/drawing/2014/main" id="{A3E3E911-753F-4A88-8887-616EE2C52AE7}"/>
                </a:ext>
              </a:extLst>
            </p:cNvPr>
            <p:cNvSpPr/>
            <p:nvPr/>
          </p:nvSpPr>
          <p:spPr>
            <a:xfrm>
              <a:off x="10841250" y="182251"/>
              <a:ext cx="684000" cy="684000"/>
            </a:xfrm>
            <a:prstGeom prst="ellipse">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1" name="图片 20">
              <a:extLst>
                <a:ext uri="{FF2B5EF4-FFF2-40B4-BE49-F238E27FC236}">
                  <a16:creationId xmlns:a16="http://schemas.microsoft.com/office/drawing/2014/main" id="{87D8645B-9930-483C-B71E-B39239D08E9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52463" y="132353"/>
              <a:ext cx="670775" cy="720000"/>
            </a:xfrm>
            <a:prstGeom prst="rect">
              <a:avLst/>
            </a:prstGeom>
          </p:spPr>
        </p:pic>
        <p:pic>
          <p:nvPicPr>
            <p:cNvPr id="25" name="图片 24">
              <a:extLst>
                <a:ext uri="{FF2B5EF4-FFF2-40B4-BE49-F238E27FC236}">
                  <a16:creationId xmlns:a16="http://schemas.microsoft.com/office/drawing/2014/main" id="{D0749859-F97C-4683-A799-EDC5282A6C5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019132" y="182251"/>
              <a:ext cx="684000" cy="684000"/>
            </a:xfrm>
            <a:prstGeom prst="rect">
              <a:avLst/>
            </a:prstGeom>
          </p:spPr>
        </p:pic>
        <p:sp>
          <p:nvSpPr>
            <p:cNvPr id="28" name="Rectangle 2">
              <a:extLst>
                <a:ext uri="{FF2B5EF4-FFF2-40B4-BE49-F238E27FC236}">
                  <a16:creationId xmlns:a16="http://schemas.microsoft.com/office/drawing/2014/main" id="{003BFCB4-5670-416D-8F40-719F38D04FAF}"/>
                </a:ext>
              </a:extLst>
            </p:cNvPr>
            <p:cNvSpPr/>
            <p:nvPr/>
          </p:nvSpPr>
          <p:spPr>
            <a:xfrm>
              <a:off x="4414044" y="6370202"/>
              <a:ext cx="3363912" cy="307777"/>
            </a:xfrm>
            <a:prstGeom prst="rect">
              <a:avLst/>
            </a:prstGeom>
          </p:spPr>
          <p:txBody>
            <a:bodyPr wrap="square">
              <a:spAutoFit/>
            </a:bodyPr>
            <a:lstStyle/>
            <a:p>
              <a:pPr algn="ctr"/>
              <a:r>
                <a:rPr lang="en-US" altLang="zh-CN" sz="1400" b="0" i="0" dirty="0">
                  <a:solidFill>
                    <a:srgbClr val="F5F5F5"/>
                  </a:solidFill>
                  <a:effectLst/>
                  <a:latin typeface="arial" panose="020B0604020202020204" pitchFamily="34" charset="0"/>
                </a:rPr>
                <a:t>© Apache </a:t>
              </a:r>
              <a:r>
                <a:rPr lang="en-US" altLang="zh-CN" sz="1400" b="0" i="0" dirty="0" err="1">
                  <a:solidFill>
                    <a:srgbClr val="F5F5F5"/>
                  </a:solidFill>
                  <a:effectLst/>
                  <a:latin typeface="arial" panose="020B0604020202020204" pitchFamily="34" charset="0"/>
                </a:rPr>
                <a:t>SeaTunnel</a:t>
              </a:r>
              <a:r>
                <a:rPr lang="en-US" altLang="zh-CN" sz="1400" b="0" i="0" dirty="0">
                  <a:solidFill>
                    <a:srgbClr val="F5F5F5"/>
                  </a:solidFill>
                  <a:effectLst/>
                  <a:latin typeface="arial" panose="020B0604020202020204" pitchFamily="34" charset="0"/>
                </a:rPr>
                <a:t> Community</a:t>
              </a:r>
              <a:endParaRPr lang="zh-CN" altLang="en-US" sz="1400" dirty="0">
                <a:solidFill>
                  <a:srgbClr val="F5F5F5"/>
                </a:solidFill>
              </a:endParaRPr>
            </a:p>
          </p:txBody>
        </p:sp>
      </p:grpSp>
      <p:sp>
        <p:nvSpPr>
          <p:cNvPr id="10" name="文本框 9">
            <a:extLst>
              <a:ext uri="{FF2B5EF4-FFF2-40B4-BE49-F238E27FC236}">
                <a16:creationId xmlns:a16="http://schemas.microsoft.com/office/drawing/2014/main" id="{83B5CECD-D834-4A0F-8F4D-F9279F24C5D1}"/>
              </a:ext>
            </a:extLst>
          </p:cNvPr>
          <p:cNvSpPr txBox="1"/>
          <p:nvPr/>
        </p:nvSpPr>
        <p:spPr>
          <a:xfrm>
            <a:off x="890261" y="3613590"/>
            <a:ext cx="10411475" cy="1384995"/>
          </a:xfrm>
          <a:prstGeom prst="rect">
            <a:avLst/>
          </a:prstGeom>
          <a:noFill/>
        </p:spPr>
        <p:txBody>
          <a:bodyPr wrap="square" rtlCol="0">
            <a:spAutoFit/>
          </a:bodyPr>
          <a:lstStyle/>
          <a:p>
            <a:r>
              <a:rPr lang="en" altLang="zh-CN" sz="2800" dirty="0">
                <a:solidFill>
                  <a:srgbClr val="F5F5F5"/>
                </a:solidFill>
              </a:rPr>
              <a:t>Apache </a:t>
            </a:r>
            <a:r>
              <a:rPr lang="en" altLang="zh-CN" sz="2800" dirty="0" err="1">
                <a:solidFill>
                  <a:srgbClr val="F5F5F5"/>
                </a:solidFill>
              </a:rPr>
              <a:t>SeaTunnel</a:t>
            </a:r>
            <a:r>
              <a:rPr lang="en" altLang="zh-CN" sz="2800" dirty="0">
                <a:solidFill>
                  <a:srgbClr val="F5F5F5"/>
                </a:solidFill>
              </a:rPr>
              <a:t> is a very easy-to-use ultra-high-performance distributed data integration platform that supports real-time synchronization of massive data. </a:t>
            </a:r>
            <a:endParaRPr lang="zh-CN" altLang="en-US" sz="2800" dirty="0">
              <a:solidFill>
                <a:srgbClr val="F5F5F5"/>
              </a:solidFill>
            </a:endParaRPr>
          </a:p>
        </p:txBody>
      </p:sp>
      <p:pic>
        <p:nvPicPr>
          <p:cNvPr id="9" name="图片 8">
            <a:extLst>
              <a:ext uri="{FF2B5EF4-FFF2-40B4-BE49-F238E27FC236}">
                <a16:creationId xmlns:a16="http://schemas.microsoft.com/office/drawing/2014/main" id="{DEB39FF0-8124-4673-4A05-287521955F0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58035" y="141244"/>
            <a:ext cx="2675929" cy="2872163"/>
          </a:xfrm>
          <a:prstGeom prst="rect">
            <a:avLst/>
          </a:prstGeom>
        </p:spPr>
      </p:pic>
    </p:spTree>
    <p:extLst>
      <p:ext uri="{BB962C8B-B14F-4D97-AF65-F5344CB8AC3E}">
        <p14:creationId xmlns:p14="http://schemas.microsoft.com/office/powerpoint/2010/main" val="26114297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组合 28">
            <a:extLst>
              <a:ext uri="{FF2B5EF4-FFF2-40B4-BE49-F238E27FC236}">
                <a16:creationId xmlns:a16="http://schemas.microsoft.com/office/drawing/2014/main" id="{F99590F8-9E2D-4EFF-8F46-4A0A60136651}"/>
              </a:ext>
            </a:extLst>
          </p:cNvPr>
          <p:cNvGrpSpPr/>
          <p:nvPr/>
        </p:nvGrpSpPr>
        <p:grpSpPr>
          <a:xfrm>
            <a:off x="0" y="0"/>
            <a:ext cx="12192000" cy="6858000"/>
            <a:chOff x="0" y="0"/>
            <a:chExt cx="12192000" cy="6858000"/>
          </a:xfrm>
        </p:grpSpPr>
        <p:pic>
          <p:nvPicPr>
            <p:cNvPr id="6" name="图片 5">
              <a:extLst>
                <a:ext uri="{FF2B5EF4-FFF2-40B4-BE49-F238E27FC236}">
                  <a16:creationId xmlns:a16="http://schemas.microsoft.com/office/drawing/2014/main" id="{1E2206B3-80AD-4109-9C51-97A6129039F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874" t="5100" r="3035" b="6667"/>
            <a:stretch/>
          </p:blipFill>
          <p:spPr>
            <a:xfrm>
              <a:off x="0" y="0"/>
              <a:ext cx="12192000" cy="6858000"/>
            </a:xfrm>
            <a:prstGeom prst="rect">
              <a:avLst/>
            </a:prstGeom>
          </p:spPr>
        </p:pic>
        <p:sp>
          <p:nvSpPr>
            <p:cNvPr id="20" name="椭圆 19">
              <a:extLst>
                <a:ext uri="{FF2B5EF4-FFF2-40B4-BE49-F238E27FC236}">
                  <a16:creationId xmlns:a16="http://schemas.microsoft.com/office/drawing/2014/main" id="{A3E3E911-753F-4A88-8887-616EE2C52AE7}"/>
                </a:ext>
              </a:extLst>
            </p:cNvPr>
            <p:cNvSpPr/>
            <p:nvPr/>
          </p:nvSpPr>
          <p:spPr>
            <a:xfrm>
              <a:off x="10841250" y="182251"/>
              <a:ext cx="684000" cy="684000"/>
            </a:xfrm>
            <a:prstGeom prst="ellipse">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1" name="图片 20">
              <a:extLst>
                <a:ext uri="{FF2B5EF4-FFF2-40B4-BE49-F238E27FC236}">
                  <a16:creationId xmlns:a16="http://schemas.microsoft.com/office/drawing/2014/main" id="{87D8645B-9930-483C-B71E-B39239D08E9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52463" y="132353"/>
              <a:ext cx="670775" cy="720000"/>
            </a:xfrm>
            <a:prstGeom prst="rect">
              <a:avLst/>
            </a:prstGeom>
          </p:spPr>
        </p:pic>
        <p:pic>
          <p:nvPicPr>
            <p:cNvPr id="25" name="图片 24">
              <a:extLst>
                <a:ext uri="{FF2B5EF4-FFF2-40B4-BE49-F238E27FC236}">
                  <a16:creationId xmlns:a16="http://schemas.microsoft.com/office/drawing/2014/main" id="{D0749859-F97C-4683-A799-EDC5282A6C5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019132" y="182251"/>
              <a:ext cx="684000" cy="684000"/>
            </a:xfrm>
            <a:prstGeom prst="rect">
              <a:avLst/>
            </a:prstGeom>
          </p:spPr>
        </p:pic>
        <p:sp>
          <p:nvSpPr>
            <p:cNvPr id="28" name="Rectangle 2">
              <a:extLst>
                <a:ext uri="{FF2B5EF4-FFF2-40B4-BE49-F238E27FC236}">
                  <a16:creationId xmlns:a16="http://schemas.microsoft.com/office/drawing/2014/main" id="{003BFCB4-5670-416D-8F40-719F38D04FAF}"/>
                </a:ext>
              </a:extLst>
            </p:cNvPr>
            <p:cNvSpPr/>
            <p:nvPr/>
          </p:nvSpPr>
          <p:spPr>
            <a:xfrm>
              <a:off x="4414044" y="6370202"/>
              <a:ext cx="3363912" cy="307777"/>
            </a:xfrm>
            <a:prstGeom prst="rect">
              <a:avLst/>
            </a:prstGeom>
          </p:spPr>
          <p:txBody>
            <a:bodyPr wrap="square">
              <a:spAutoFit/>
            </a:bodyPr>
            <a:lstStyle/>
            <a:p>
              <a:pPr algn="ctr"/>
              <a:r>
                <a:rPr lang="en-US" altLang="zh-CN" sz="1400" b="0" i="0" dirty="0">
                  <a:solidFill>
                    <a:srgbClr val="F5F5F5"/>
                  </a:solidFill>
                  <a:effectLst/>
                  <a:latin typeface="arial" panose="020B0604020202020204" pitchFamily="34" charset="0"/>
                </a:rPr>
                <a:t>© Apache </a:t>
              </a:r>
              <a:r>
                <a:rPr lang="en-US" altLang="zh-CN" sz="1400" b="0" i="0" dirty="0" err="1">
                  <a:solidFill>
                    <a:srgbClr val="F5F5F5"/>
                  </a:solidFill>
                  <a:effectLst/>
                  <a:latin typeface="arial" panose="020B0604020202020204" pitchFamily="34" charset="0"/>
                </a:rPr>
                <a:t>SeaTunnel</a:t>
              </a:r>
              <a:r>
                <a:rPr lang="en-US" altLang="zh-CN" sz="1400" b="0" i="0" dirty="0">
                  <a:solidFill>
                    <a:srgbClr val="F5F5F5"/>
                  </a:solidFill>
                  <a:effectLst/>
                  <a:latin typeface="arial" panose="020B0604020202020204" pitchFamily="34" charset="0"/>
                </a:rPr>
                <a:t> Community</a:t>
              </a:r>
              <a:endParaRPr lang="zh-CN" altLang="en-US" sz="1400" dirty="0">
                <a:solidFill>
                  <a:srgbClr val="F5F5F5"/>
                </a:solidFill>
              </a:endParaRPr>
            </a:p>
          </p:txBody>
        </p:sp>
      </p:grpSp>
      <p:sp>
        <p:nvSpPr>
          <p:cNvPr id="3" name="文本框 2">
            <a:extLst>
              <a:ext uri="{FF2B5EF4-FFF2-40B4-BE49-F238E27FC236}">
                <a16:creationId xmlns:a16="http://schemas.microsoft.com/office/drawing/2014/main" id="{EDD9E149-F4AC-4AF1-819A-A7CD3AE4FE87}"/>
              </a:ext>
            </a:extLst>
          </p:cNvPr>
          <p:cNvSpPr txBox="1"/>
          <p:nvPr/>
        </p:nvSpPr>
        <p:spPr>
          <a:xfrm>
            <a:off x="810985" y="1206709"/>
            <a:ext cx="3820650" cy="461665"/>
          </a:xfrm>
          <a:prstGeom prst="rect">
            <a:avLst/>
          </a:prstGeom>
          <a:noFill/>
        </p:spPr>
        <p:txBody>
          <a:bodyPr wrap="square" rtlCol="0">
            <a:spAutoFit/>
          </a:bodyPr>
          <a:lstStyle/>
          <a:p>
            <a:endParaRPr lang="zh-CN" altLang="en-US" sz="2400" dirty="0">
              <a:solidFill>
                <a:srgbClr val="F5F5F5"/>
              </a:solidFill>
            </a:endParaRPr>
          </a:p>
        </p:txBody>
      </p:sp>
      <p:sp>
        <p:nvSpPr>
          <p:cNvPr id="14" name="文本框 13">
            <a:extLst>
              <a:ext uri="{FF2B5EF4-FFF2-40B4-BE49-F238E27FC236}">
                <a16:creationId xmlns:a16="http://schemas.microsoft.com/office/drawing/2014/main" id="{CF619939-72EB-4320-8C15-6B015A1BD743}"/>
              </a:ext>
            </a:extLst>
          </p:cNvPr>
          <p:cNvSpPr txBox="1"/>
          <p:nvPr/>
        </p:nvSpPr>
        <p:spPr>
          <a:xfrm>
            <a:off x="3571547" y="376627"/>
            <a:ext cx="5048906" cy="584775"/>
          </a:xfrm>
          <a:prstGeom prst="rect">
            <a:avLst/>
          </a:prstGeom>
          <a:noFill/>
        </p:spPr>
        <p:txBody>
          <a:bodyPr wrap="square" rtlCol="0">
            <a:spAutoFit/>
          </a:bodyPr>
          <a:lstStyle/>
          <a:p>
            <a:r>
              <a:rPr lang="en-US" altLang="zh-CN" sz="3200" dirty="0">
                <a:solidFill>
                  <a:srgbClr val="F5F5F5"/>
                </a:solidFill>
              </a:rPr>
              <a:t>Key</a:t>
            </a:r>
            <a:r>
              <a:rPr lang="zh-CN" altLang="en-US" sz="3200" dirty="0">
                <a:solidFill>
                  <a:srgbClr val="F5F5F5"/>
                </a:solidFill>
              </a:rPr>
              <a:t> </a:t>
            </a:r>
            <a:r>
              <a:rPr lang="en-US" altLang="zh-CN" sz="3200" dirty="0" err="1">
                <a:solidFill>
                  <a:srgbClr val="F5F5F5"/>
                </a:solidFill>
              </a:rPr>
              <a:t>SeaTunnel</a:t>
            </a:r>
            <a:r>
              <a:rPr lang="zh-CN" altLang="en-US" sz="3200" dirty="0">
                <a:solidFill>
                  <a:srgbClr val="F5F5F5"/>
                </a:solidFill>
              </a:rPr>
              <a:t> </a:t>
            </a:r>
            <a:r>
              <a:rPr lang="en-US" altLang="zh-CN" sz="3200" dirty="0" err="1">
                <a:solidFill>
                  <a:srgbClr val="F5F5F5"/>
                </a:solidFill>
              </a:rPr>
              <a:t>Miletones</a:t>
            </a:r>
            <a:endParaRPr lang="zh-CN" altLang="en-US" sz="3200" dirty="0">
              <a:solidFill>
                <a:srgbClr val="F5F5F5"/>
              </a:solidFill>
            </a:endParaRPr>
          </a:p>
        </p:txBody>
      </p:sp>
      <p:sp>
        <p:nvSpPr>
          <p:cNvPr id="9" name="矩形 8">
            <a:extLst>
              <a:ext uri="{FF2B5EF4-FFF2-40B4-BE49-F238E27FC236}">
                <a16:creationId xmlns:a16="http://schemas.microsoft.com/office/drawing/2014/main" id="{F9FA1FF5-19E4-9C7E-5617-C4BA251DAEF8}"/>
              </a:ext>
            </a:extLst>
          </p:cNvPr>
          <p:cNvSpPr/>
          <p:nvPr/>
        </p:nvSpPr>
        <p:spPr>
          <a:xfrm>
            <a:off x="1726338" y="1529412"/>
            <a:ext cx="1772236" cy="369332"/>
          </a:xfrm>
          <a:prstGeom prst="rect">
            <a:avLst/>
          </a:prstGeom>
        </p:spPr>
        <p:txBody>
          <a:bodyPr wrap="square">
            <a:spAutoFit/>
          </a:bodyPr>
          <a:lstStyle/>
          <a:p>
            <a:pPr fontAlgn="t"/>
            <a:r>
              <a:rPr lang="en-US" altLang="zh-CN" b="1" dirty="0">
                <a:solidFill>
                  <a:schemeClr val="bg1"/>
                </a:solidFill>
                <a:latin typeface="Avenir-Heavy" panose="02000503020000020003"/>
              </a:rPr>
              <a:t>2017</a:t>
            </a:r>
            <a:endParaRPr lang="zh-CN" altLang="en-US" b="1" i="0" dirty="0">
              <a:solidFill>
                <a:schemeClr val="bg1"/>
              </a:solidFill>
              <a:effectLst/>
              <a:latin typeface="Avenir-Heavy" panose="02000503020000020003"/>
            </a:endParaRPr>
          </a:p>
        </p:txBody>
      </p:sp>
      <p:sp>
        <p:nvSpPr>
          <p:cNvPr id="13" name="矩形 12">
            <a:extLst>
              <a:ext uri="{FF2B5EF4-FFF2-40B4-BE49-F238E27FC236}">
                <a16:creationId xmlns:a16="http://schemas.microsoft.com/office/drawing/2014/main" id="{5261A84A-CAE7-74EE-0EBC-139FBFC8822D}"/>
              </a:ext>
            </a:extLst>
          </p:cNvPr>
          <p:cNvSpPr/>
          <p:nvPr/>
        </p:nvSpPr>
        <p:spPr>
          <a:xfrm>
            <a:off x="1726337" y="2413418"/>
            <a:ext cx="9554575" cy="369332"/>
          </a:xfrm>
          <a:prstGeom prst="rect">
            <a:avLst/>
          </a:prstGeom>
        </p:spPr>
        <p:txBody>
          <a:bodyPr wrap="square">
            <a:spAutoFit/>
          </a:bodyPr>
          <a:lstStyle/>
          <a:p>
            <a:pPr rtl="0"/>
            <a:r>
              <a:rPr lang="en-US" altLang="zh-CN" b="0" i="0" u="none" strike="noStrike" kern="1200" baseline="0" dirty="0" err="1">
                <a:solidFill>
                  <a:srgbClr val="F5F5F5"/>
                </a:solidFill>
                <a:latin typeface="Arial" panose="020B0604020202020204" pitchFamily="34" charset="0"/>
                <a:ea typeface="微软雅黑" panose="020B0503020204020204" pitchFamily="34" charset="-122"/>
              </a:rPr>
              <a:t>Delevoped</a:t>
            </a:r>
            <a:r>
              <a:rPr lang="zh-CN" altLang="en-US" b="0" i="0" u="none" strike="noStrike" kern="1200" baseline="0" dirty="0">
                <a:solidFill>
                  <a:srgbClr val="F5F5F5"/>
                </a:solidFill>
                <a:latin typeface="Arial" panose="020B0604020202020204" pitchFamily="34" charset="0"/>
                <a:ea typeface="微软雅黑" panose="020B0503020204020204" pitchFamily="34" charset="-122"/>
              </a:rPr>
              <a:t> </a:t>
            </a:r>
            <a:r>
              <a:rPr lang="en-US" altLang="zh-CN" b="0" i="0" u="none" strike="noStrike" kern="1200" baseline="0" dirty="0">
                <a:solidFill>
                  <a:srgbClr val="F5F5F5"/>
                </a:solidFill>
                <a:latin typeface="Arial" panose="020B0604020202020204" pitchFamily="34" charset="0"/>
                <a:ea typeface="微软雅黑" panose="020B0503020204020204" pitchFamily="34" charset="-122"/>
              </a:rPr>
              <a:t>in</a:t>
            </a:r>
            <a:r>
              <a:rPr lang="zh-CN" altLang="en-US" b="0" i="0" u="none" strike="noStrike" kern="1200" baseline="0" dirty="0">
                <a:solidFill>
                  <a:srgbClr val="F5F5F5"/>
                </a:solidFill>
                <a:latin typeface="Arial" panose="020B0604020202020204" pitchFamily="34" charset="0"/>
                <a:ea typeface="微软雅黑" panose="020B0503020204020204" pitchFamily="34" charset="-122"/>
              </a:rPr>
              <a:t> </a:t>
            </a:r>
            <a:r>
              <a:rPr lang="en-US" altLang="zh-CN" b="0" i="0" u="none" strike="noStrike" kern="1200" baseline="0" dirty="0">
                <a:solidFill>
                  <a:srgbClr val="F5F5F5"/>
                </a:solidFill>
                <a:latin typeface="Arial" panose="020B0604020202020204" pitchFamily="34" charset="0"/>
                <a:ea typeface="微软雅黑" panose="020B0503020204020204" pitchFamily="34" charset="-122"/>
              </a:rPr>
              <a:t>side</a:t>
            </a:r>
            <a:r>
              <a:rPr lang="zh-CN" altLang="en-US" b="0" i="0" u="none" strike="noStrike" kern="1200" baseline="0" dirty="0">
                <a:solidFill>
                  <a:srgbClr val="F5F5F5"/>
                </a:solidFill>
                <a:latin typeface="Arial" panose="020B0604020202020204" pitchFamily="34" charset="0"/>
                <a:ea typeface="微软雅黑" panose="020B0503020204020204" pitchFamily="34" charset="-122"/>
              </a:rPr>
              <a:t> </a:t>
            </a:r>
            <a:r>
              <a:rPr lang="en-US" altLang="zh-CN" b="0" i="0" u="none" strike="noStrike" kern="1200" baseline="0" dirty="0" err="1">
                <a:solidFill>
                  <a:srgbClr val="F5F5F5"/>
                </a:solidFill>
                <a:latin typeface="Arial" panose="020B0604020202020204" pitchFamily="34" charset="0"/>
                <a:ea typeface="微软雅黑" panose="020B0503020204020204" pitchFamily="34" charset="-122"/>
              </a:rPr>
              <a:t>LeEco</a:t>
            </a:r>
            <a:r>
              <a:rPr lang="en-US" altLang="zh-CN" dirty="0">
                <a:solidFill>
                  <a:srgbClr val="F5F5F5"/>
                </a:solidFill>
                <a:latin typeface="Arial" panose="020B0604020202020204" pitchFamily="34" charset="0"/>
                <a:ea typeface="微软雅黑" panose="020B0503020204020204" pitchFamily="34" charset="-122"/>
              </a:rPr>
              <a:t>,</a:t>
            </a:r>
            <a:r>
              <a:rPr lang="zh-CN" altLang="en-US" dirty="0">
                <a:solidFill>
                  <a:srgbClr val="F5F5F5"/>
                </a:solidFill>
                <a:latin typeface="Arial" panose="020B0604020202020204" pitchFamily="34" charset="0"/>
                <a:ea typeface="微软雅黑" panose="020B0503020204020204" pitchFamily="34" charset="-122"/>
              </a:rPr>
              <a:t> </a:t>
            </a:r>
            <a:r>
              <a:rPr lang="en-US" altLang="zh-CN" dirty="0">
                <a:solidFill>
                  <a:srgbClr val="F5F5F5"/>
                </a:solidFill>
                <a:latin typeface="Arial" panose="020B0604020202020204" pitchFamily="34" charset="0"/>
                <a:ea typeface="微软雅黑" panose="020B0503020204020204" pitchFamily="34" charset="-122"/>
              </a:rPr>
              <a:t>a</a:t>
            </a:r>
            <a:r>
              <a:rPr lang="en-US" altLang="zh-CN" b="0" i="0" u="none" strike="noStrike" kern="1200" baseline="0" dirty="0">
                <a:solidFill>
                  <a:srgbClr val="F5F5F5"/>
                </a:solidFill>
                <a:latin typeface="Arial" panose="020B0604020202020204" pitchFamily="34" charset="0"/>
                <a:ea typeface="微软雅黑" panose="020B0503020204020204" pitchFamily="34" charset="-122"/>
              </a:rPr>
              <a:t>nd</a:t>
            </a:r>
            <a:r>
              <a:rPr lang="zh-CN" altLang="en-US" b="0" i="0" u="none" strike="noStrike" kern="1200" baseline="0" dirty="0">
                <a:solidFill>
                  <a:srgbClr val="F5F5F5"/>
                </a:solidFill>
                <a:latin typeface="Arial" panose="020B0604020202020204" pitchFamily="34" charset="0"/>
                <a:ea typeface="微软雅黑" panose="020B0503020204020204" pitchFamily="34" charset="-122"/>
              </a:rPr>
              <a:t> </a:t>
            </a:r>
            <a:r>
              <a:rPr lang="en-US" altLang="zh-CN" dirty="0">
                <a:solidFill>
                  <a:srgbClr val="F5F5F5"/>
                </a:solidFill>
                <a:latin typeface="Arial" panose="020B0604020202020204" pitchFamily="34" charset="0"/>
                <a:ea typeface="微软雅黑" panose="020B0503020204020204" pitchFamily="34" charset="-122"/>
              </a:rPr>
              <a:t>named</a:t>
            </a:r>
            <a:r>
              <a:rPr lang="zh-CN" altLang="en-US" dirty="0">
                <a:solidFill>
                  <a:srgbClr val="F5F5F5"/>
                </a:solidFill>
                <a:latin typeface="Arial" panose="020B0604020202020204" pitchFamily="34" charset="0"/>
                <a:ea typeface="微软雅黑" panose="020B0503020204020204" pitchFamily="34" charset="-122"/>
              </a:rPr>
              <a:t> </a:t>
            </a:r>
            <a:r>
              <a:rPr lang="en-US" altLang="zh-CN" dirty="0" err="1">
                <a:solidFill>
                  <a:srgbClr val="F5F5F5"/>
                </a:solidFill>
                <a:latin typeface="Arial" panose="020B0604020202020204" pitchFamily="34" charset="0"/>
                <a:ea typeface="微软雅黑" panose="020B0503020204020204" pitchFamily="34" charset="-122"/>
              </a:rPr>
              <a:t>WarterDrop</a:t>
            </a:r>
            <a:r>
              <a:rPr lang="en-US" altLang="zh-CN" dirty="0">
                <a:solidFill>
                  <a:srgbClr val="F5F5F5"/>
                </a:solidFill>
                <a:latin typeface="Arial" panose="020B0604020202020204" pitchFamily="34" charset="0"/>
                <a:ea typeface="微软雅黑" panose="020B0503020204020204" pitchFamily="34" charset="-122"/>
              </a:rPr>
              <a:t>,</a:t>
            </a:r>
            <a:r>
              <a:rPr lang="zh-CN" altLang="en-US" dirty="0">
                <a:solidFill>
                  <a:srgbClr val="F5F5F5"/>
                </a:solidFill>
                <a:latin typeface="Arial" panose="020B0604020202020204" pitchFamily="34" charset="0"/>
                <a:ea typeface="微软雅黑" panose="020B0503020204020204" pitchFamily="34" charset="-122"/>
              </a:rPr>
              <a:t> </a:t>
            </a:r>
            <a:r>
              <a:rPr lang="en-US" altLang="zh-CN" b="0" i="0" u="none" strike="noStrike" kern="1200" baseline="0" dirty="0">
                <a:solidFill>
                  <a:srgbClr val="F5F5F5"/>
                </a:solidFill>
                <a:latin typeface="Arial" panose="020B0604020202020204" pitchFamily="34" charset="0"/>
                <a:ea typeface="微软雅黑" panose="020B0503020204020204" pitchFamily="34" charset="-122"/>
              </a:rPr>
              <a:t>and</a:t>
            </a:r>
            <a:r>
              <a:rPr lang="zh-CN" altLang="en-US" b="0" i="0" u="none" strike="noStrike" kern="1200" baseline="0" dirty="0">
                <a:solidFill>
                  <a:srgbClr val="F5F5F5"/>
                </a:solidFill>
                <a:latin typeface="Arial" panose="020B0604020202020204" pitchFamily="34" charset="0"/>
                <a:ea typeface="微软雅黑" panose="020B0503020204020204" pitchFamily="34" charset="-122"/>
              </a:rPr>
              <a:t> </a:t>
            </a:r>
            <a:r>
              <a:rPr lang="en-US" altLang="zh-CN" dirty="0">
                <a:solidFill>
                  <a:srgbClr val="F5F5F5"/>
                </a:solidFill>
                <a:latin typeface="Arial" panose="020B0604020202020204" pitchFamily="34" charset="0"/>
                <a:ea typeface="微软雅黑" panose="020B0503020204020204" pitchFamily="34" charset="-122"/>
              </a:rPr>
              <a:t>Open</a:t>
            </a:r>
            <a:r>
              <a:rPr lang="zh-CN" altLang="en-US" dirty="0">
                <a:solidFill>
                  <a:srgbClr val="F5F5F5"/>
                </a:solidFill>
                <a:latin typeface="Arial" panose="020B0604020202020204" pitchFamily="34" charset="0"/>
                <a:ea typeface="微软雅黑" panose="020B0503020204020204" pitchFamily="34" charset="-122"/>
              </a:rPr>
              <a:t> </a:t>
            </a:r>
            <a:r>
              <a:rPr lang="en-US" altLang="zh-CN" dirty="0">
                <a:solidFill>
                  <a:srgbClr val="F5F5F5"/>
                </a:solidFill>
                <a:latin typeface="Arial" panose="020B0604020202020204" pitchFamily="34" charset="0"/>
                <a:ea typeface="微软雅黑" panose="020B0503020204020204" pitchFamily="34" charset="-122"/>
              </a:rPr>
              <a:t>Source</a:t>
            </a:r>
            <a:r>
              <a:rPr lang="zh-CN" altLang="en-US" dirty="0">
                <a:solidFill>
                  <a:srgbClr val="F5F5F5"/>
                </a:solidFill>
                <a:latin typeface="Arial" panose="020B0604020202020204" pitchFamily="34" charset="0"/>
                <a:ea typeface="微软雅黑" panose="020B0503020204020204" pitchFamily="34" charset="-122"/>
              </a:rPr>
              <a:t> </a:t>
            </a:r>
            <a:r>
              <a:rPr lang="en-US" altLang="zh-CN" dirty="0">
                <a:solidFill>
                  <a:srgbClr val="F5F5F5"/>
                </a:solidFill>
                <a:latin typeface="Arial" panose="020B0604020202020204" pitchFamily="34" charset="0"/>
                <a:ea typeface="微软雅黑" panose="020B0503020204020204" pitchFamily="34" charset="-122"/>
              </a:rPr>
              <a:t>on</a:t>
            </a:r>
            <a:r>
              <a:rPr lang="zh-CN" altLang="en-US" dirty="0">
                <a:solidFill>
                  <a:srgbClr val="F5F5F5"/>
                </a:solidFill>
                <a:latin typeface="Arial" panose="020B0604020202020204" pitchFamily="34" charset="0"/>
                <a:ea typeface="微软雅黑" panose="020B0503020204020204" pitchFamily="34" charset="-122"/>
              </a:rPr>
              <a:t> </a:t>
            </a:r>
            <a:r>
              <a:rPr lang="en-US" altLang="zh-CN" dirty="0" err="1">
                <a:solidFill>
                  <a:srgbClr val="F5F5F5"/>
                </a:solidFill>
                <a:latin typeface="Arial" panose="020B0604020202020204" pitchFamily="34" charset="0"/>
                <a:ea typeface="微软雅黑" panose="020B0503020204020204" pitchFamily="34" charset="-122"/>
              </a:rPr>
              <a:t>Github</a:t>
            </a:r>
            <a:r>
              <a:rPr lang="zh-CN" altLang="en-US" dirty="0">
                <a:solidFill>
                  <a:srgbClr val="F5F5F5"/>
                </a:solidFill>
                <a:latin typeface="Arial" panose="020B0604020202020204" pitchFamily="34" charset="0"/>
                <a:ea typeface="微软雅黑" panose="020B0503020204020204" pitchFamily="34" charset="-122"/>
              </a:rPr>
              <a:t> </a:t>
            </a:r>
            <a:r>
              <a:rPr lang="en-US" altLang="zh-CN" dirty="0">
                <a:solidFill>
                  <a:srgbClr val="F5F5F5"/>
                </a:solidFill>
                <a:latin typeface="Arial" panose="020B0604020202020204" pitchFamily="34" charset="0"/>
                <a:ea typeface="微软雅黑" panose="020B0503020204020204" pitchFamily="34" charset="-122"/>
              </a:rPr>
              <a:t>in</a:t>
            </a:r>
            <a:r>
              <a:rPr lang="zh-CN" altLang="en-US" dirty="0">
                <a:solidFill>
                  <a:srgbClr val="F5F5F5"/>
                </a:solidFill>
                <a:latin typeface="Arial" panose="020B0604020202020204" pitchFamily="34" charset="0"/>
                <a:ea typeface="微软雅黑" panose="020B0503020204020204" pitchFamily="34" charset="-122"/>
              </a:rPr>
              <a:t> </a:t>
            </a:r>
            <a:r>
              <a:rPr lang="en-US" altLang="zh-CN" dirty="0">
                <a:solidFill>
                  <a:srgbClr val="F5F5F5"/>
                </a:solidFill>
                <a:latin typeface="Arial" panose="020B0604020202020204" pitchFamily="34" charset="0"/>
                <a:ea typeface="微软雅黑" panose="020B0503020204020204" pitchFamily="34" charset="-122"/>
              </a:rPr>
              <a:t>2017.</a:t>
            </a:r>
            <a:endParaRPr lang="zh-CN" altLang="en-US" b="0" i="0" u="none" strike="noStrike" kern="1200" baseline="0" dirty="0">
              <a:solidFill>
                <a:srgbClr val="F5F5F5"/>
              </a:solidFill>
              <a:latin typeface="Arial" panose="020B0604020202020204" pitchFamily="34" charset="0"/>
              <a:ea typeface="微软雅黑" panose="020B0503020204020204" pitchFamily="34" charset="-122"/>
            </a:endParaRPr>
          </a:p>
        </p:txBody>
      </p:sp>
      <p:sp>
        <p:nvSpPr>
          <p:cNvPr id="15" name="矩形 14">
            <a:extLst>
              <a:ext uri="{FF2B5EF4-FFF2-40B4-BE49-F238E27FC236}">
                <a16:creationId xmlns:a16="http://schemas.microsoft.com/office/drawing/2014/main" id="{A7E27BD7-E39F-F65F-160B-C0E6CA16F39A}"/>
              </a:ext>
            </a:extLst>
          </p:cNvPr>
          <p:cNvSpPr/>
          <p:nvPr/>
        </p:nvSpPr>
        <p:spPr>
          <a:xfrm>
            <a:off x="1798349" y="4747446"/>
            <a:ext cx="4713112" cy="416011"/>
          </a:xfrm>
          <a:prstGeom prst="rect">
            <a:avLst/>
          </a:prstGeom>
        </p:spPr>
        <p:txBody>
          <a:bodyPr wrap="square">
            <a:spAutoFit/>
          </a:bodyPr>
          <a:lstStyle/>
          <a:p>
            <a:pPr>
              <a:lnSpc>
                <a:spcPct val="150000"/>
              </a:lnSpc>
            </a:pPr>
            <a:r>
              <a:rPr lang="en-US" altLang="zh-CN" sz="1600" dirty="0" err="1">
                <a:solidFill>
                  <a:schemeClr val="bg1"/>
                </a:solidFill>
              </a:rPr>
              <a:t>SeaTunnel</a:t>
            </a:r>
            <a:r>
              <a:rPr lang="zh-CN" altLang="en-US" sz="1600" dirty="0">
                <a:solidFill>
                  <a:schemeClr val="bg1"/>
                </a:solidFill>
              </a:rPr>
              <a:t> </a:t>
            </a:r>
            <a:r>
              <a:rPr lang="en-US" altLang="zh-CN" sz="1600" dirty="0">
                <a:solidFill>
                  <a:schemeClr val="bg1"/>
                </a:solidFill>
              </a:rPr>
              <a:t>becomes</a:t>
            </a:r>
            <a:r>
              <a:rPr lang="zh-CN" altLang="en-US" sz="1600" dirty="0">
                <a:solidFill>
                  <a:schemeClr val="bg1"/>
                </a:solidFill>
              </a:rPr>
              <a:t> </a:t>
            </a:r>
            <a:r>
              <a:rPr lang="en-US" altLang="zh-CN" sz="1600" dirty="0">
                <a:solidFill>
                  <a:schemeClr val="bg1"/>
                </a:solidFill>
              </a:rPr>
              <a:t>Apache</a:t>
            </a:r>
            <a:r>
              <a:rPr lang="zh-CN" altLang="en-US" sz="1600" dirty="0">
                <a:solidFill>
                  <a:schemeClr val="bg1"/>
                </a:solidFill>
              </a:rPr>
              <a:t> </a:t>
            </a:r>
            <a:r>
              <a:rPr lang="en-US" altLang="zh-CN" sz="1600" dirty="0">
                <a:solidFill>
                  <a:schemeClr val="bg1"/>
                </a:solidFill>
              </a:rPr>
              <a:t>Incubator</a:t>
            </a:r>
            <a:r>
              <a:rPr lang="zh-CN" altLang="en-US" sz="1600" dirty="0">
                <a:solidFill>
                  <a:schemeClr val="bg1"/>
                </a:solidFill>
              </a:rPr>
              <a:t> </a:t>
            </a:r>
            <a:r>
              <a:rPr lang="en-US" altLang="zh-CN" sz="1600" dirty="0">
                <a:solidFill>
                  <a:schemeClr val="bg1"/>
                </a:solidFill>
              </a:rPr>
              <a:t>project</a:t>
            </a:r>
          </a:p>
        </p:txBody>
      </p:sp>
      <p:sp>
        <p:nvSpPr>
          <p:cNvPr id="17" name="矩形 16">
            <a:extLst>
              <a:ext uri="{FF2B5EF4-FFF2-40B4-BE49-F238E27FC236}">
                <a16:creationId xmlns:a16="http://schemas.microsoft.com/office/drawing/2014/main" id="{3ED423CC-E9E7-26DB-805F-FABF91784495}"/>
              </a:ext>
            </a:extLst>
          </p:cNvPr>
          <p:cNvSpPr/>
          <p:nvPr/>
        </p:nvSpPr>
        <p:spPr>
          <a:xfrm>
            <a:off x="1800641" y="4053091"/>
            <a:ext cx="1577676" cy="369332"/>
          </a:xfrm>
          <a:prstGeom prst="rect">
            <a:avLst/>
          </a:prstGeom>
        </p:spPr>
        <p:txBody>
          <a:bodyPr wrap="none">
            <a:spAutoFit/>
          </a:bodyPr>
          <a:lstStyle/>
          <a:p>
            <a:r>
              <a:rPr lang="en-US" altLang="zh-CN" b="1" dirty="0">
                <a:solidFill>
                  <a:schemeClr val="bg1"/>
                </a:solidFill>
                <a:latin typeface="Avenir-Heavy" panose="02000503020000020003"/>
              </a:rPr>
              <a:t>2021</a:t>
            </a:r>
            <a:r>
              <a:rPr lang="zh-CN" altLang="en-US" b="1" dirty="0">
                <a:solidFill>
                  <a:schemeClr val="bg1"/>
                </a:solidFill>
                <a:latin typeface="Avenir-Heavy" panose="02000503020000020003"/>
              </a:rPr>
              <a:t> </a:t>
            </a:r>
            <a:r>
              <a:rPr lang="en-US" altLang="zh-CN" b="1" dirty="0">
                <a:solidFill>
                  <a:schemeClr val="bg1"/>
                </a:solidFill>
                <a:latin typeface="Avenir-Heavy" panose="02000503020000020003"/>
              </a:rPr>
              <a:t>-</a:t>
            </a:r>
            <a:r>
              <a:rPr lang="zh-CN" altLang="en-US" b="1" dirty="0">
                <a:solidFill>
                  <a:schemeClr val="bg1"/>
                </a:solidFill>
                <a:latin typeface="Avenir-Heavy" panose="02000503020000020003"/>
              </a:rPr>
              <a:t> </a:t>
            </a:r>
            <a:r>
              <a:rPr lang="en-US" altLang="zh-CN" b="1" dirty="0">
                <a:solidFill>
                  <a:schemeClr val="bg1"/>
                </a:solidFill>
                <a:latin typeface="Avenir-Heavy" panose="02000503020000020003"/>
              </a:rPr>
              <a:t>Today</a:t>
            </a:r>
            <a:endParaRPr lang="zh-CN" altLang="en-US" b="1" i="0" dirty="0">
              <a:solidFill>
                <a:schemeClr val="bg1"/>
              </a:solidFill>
              <a:effectLst/>
              <a:latin typeface="Avenir-Heavy" panose="02000503020000020003"/>
            </a:endParaRPr>
          </a:p>
        </p:txBody>
      </p:sp>
      <p:sp>
        <p:nvSpPr>
          <p:cNvPr id="18" name="矩形 17">
            <a:extLst>
              <a:ext uri="{FF2B5EF4-FFF2-40B4-BE49-F238E27FC236}">
                <a16:creationId xmlns:a16="http://schemas.microsoft.com/office/drawing/2014/main" id="{4CA95B2F-5DAD-ED51-0BCA-8F7C285C40F8}"/>
              </a:ext>
            </a:extLst>
          </p:cNvPr>
          <p:cNvSpPr/>
          <p:nvPr/>
        </p:nvSpPr>
        <p:spPr>
          <a:xfrm>
            <a:off x="1798349" y="1976164"/>
            <a:ext cx="1440000" cy="72000"/>
          </a:xfrm>
          <a:prstGeom prst="rect">
            <a:avLst/>
          </a:prstGeom>
          <a:solidFill>
            <a:srgbClr val="2666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a:extLst>
              <a:ext uri="{FF2B5EF4-FFF2-40B4-BE49-F238E27FC236}">
                <a16:creationId xmlns:a16="http://schemas.microsoft.com/office/drawing/2014/main" id="{21AA0A11-9F2D-38EB-9BCE-4FBD369027FC}"/>
              </a:ext>
            </a:extLst>
          </p:cNvPr>
          <p:cNvSpPr/>
          <p:nvPr/>
        </p:nvSpPr>
        <p:spPr>
          <a:xfrm>
            <a:off x="1878939" y="4426968"/>
            <a:ext cx="1440000" cy="72000"/>
          </a:xfrm>
          <a:prstGeom prst="rect">
            <a:avLst/>
          </a:prstGeom>
          <a:solidFill>
            <a:srgbClr val="2666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2000442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组合 28">
            <a:extLst>
              <a:ext uri="{FF2B5EF4-FFF2-40B4-BE49-F238E27FC236}">
                <a16:creationId xmlns:a16="http://schemas.microsoft.com/office/drawing/2014/main" id="{F99590F8-9E2D-4EFF-8F46-4A0A60136651}"/>
              </a:ext>
            </a:extLst>
          </p:cNvPr>
          <p:cNvGrpSpPr/>
          <p:nvPr/>
        </p:nvGrpSpPr>
        <p:grpSpPr>
          <a:xfrm>
            <a:off x="0" y="0"/>
            <a:ext cx="12192000" cy="6858000"/>
            <a:chOff x="0" y="0"/>
            <a:chExt cx="12192000" cy="6858000"/>
          </a:xfrm>
        </p:grpSpPr>
        <p:pic>
          <p:nvPicPr>
            <p:cNvPr id="6" name="图片 5">
              <a:extLst>
                <a:ext uri="{FF2B5EF4-FFF2-40B4-BE49-F238E27FC236}">
                  <a16:creationId xmlns:a16="http://schemas.microsoft.com/office/drawing/2014/main" id="{1E2206B3-80AD-4109-9C51-97A6129039F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874" t="5100" r="3035" b="6667"/>
            <a:stretch/>
          </p:blipFill>
          <p:spPr>
            <a:xfrm>
              <a:off x="0" y="0"/>
              <a:ext cx="12192000" cy="6858000"/>
            </a:xfrm>
            <a:prstGeom prst="rect">
              <a:avLst/>
            </a:prstGeom>
          </p:spPr>
        </p:pic>
        <p:sp>
          <p:nvSpPr>
            <p:cNvPr id="20" name="椭圆 19">
              <a:extLst>
                <a:ext uri="{FF2B5EF4-FFF2-40B4-BE49-F238E27FC236}">
                  <a16:creationId xmlns:a16="http://schemas.microsoft.com/office/drawing/2014/main" id="{A3E3E911-753F-4A88-8887-616EE2C52AE7}"/>
                </a:ext>
              </a:extLst>
            </p:cNvPr>
            <p:cNvSpPr/>
            <p:nvPr/>
          </p:nvSpPr>
          <p:spPr>
            <a:xfrm>
              <a:off x="10841250" y="182251"/>
              <a:ext cx="684000" cy="684000"/>
            </a:xfrm>
            <a:prstGeom prst="ellipse">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1" name="图片 20">
              <a:extLst>
                <a:ext uri="{FF2B5EF4-FFF2-40B4-BE49-F238E27FC236}">
                  <a16:creationId xmlns:a16="http://schemas.microsoft.com/office/drawing/2014/main" id="{87D8645B-9930-483C-B71E-B39239D08E9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52463" y="132353"/>
              <a:ext cx="670775" cy="720000"/>
            </a:xfrm>
            <a:prstGeom prst="rect">
              <a:avLst/>
            </a:prstGeom>
          </p:spPr>
        </p:pic>
        <p:pic>
          <p:nvPicPr>
            <p:cNvPr id="25" name="图片 24">
              <a:extLst>
                <a:ext uri="{FF2B5EF4-FFF2-40B4-BE49-F238E27FC236}">
                  <a16:creationId xmlns:a16="http://schemas.microsoft.com/office/drawing/2014/main" id="{D0749859-F97C-4683-A799-EDC5282A6C5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019132" y="182251"/>
              <a:ext cx="684000" cy="684000"/>
            </a:xfrm>
            <a:prstGeom prst="rect">
              <a:avLst/>
            </a:prstGeom>
          </p:spPr>
        </p:pic>
        <p:sp>
          <p:nvSpPr>
            <p:cNvPr id="28" name="Rectangle 2">
              <a:extLst>
                <a:ext uri="{FF2B5EF4-FFF2-40B4-BE49-F238E27FC236}">
                  <a16:creationId xmlns:a16="http://schemas.microsoft.com/office/drawing/2014/main" id="{003BFCB4-5670-416D-8F40-719F38D04FAF}"/>
                </a:ext>
              </a:extLst>
            </p:cNvPr>
            <p:cNvSpPr/>
            <p:nvPr/>
          </p:nvSpPr>
          <p:spPr>
            <a:xfrm>
              <a:off x="4414044" y="6370202"/>
              <a:ext cx="3363912" cy="307777"/>
            </a:xfrm>
            <a:prstGeom prst="rect">
              <a:avLst/>
            </a:prstGeom>
          </p:spPr>
          <p:txBody>
            <a:bodyPr wrap="square">
              <a:spAutoFit/>
            </a:bodyPr>
            <a:lstStyle/>
            <a:p>
              <a:pPr algn="ctr"/>
              <a:r>
                <a:rPr lang="en-US" altLang="zh-CN" sz="1400" b="0" i="0" dirty="0">
                  <a:solidFill>
                    <a:srgbClr val="F5F5F5"/>
                  </a:solidFill>
                  <a:effectLst/>
                  <a:latin typeface="arial" panose="020B0604020202020204" pitchFamily="34" charset="0"/>
                </a:rPr>
                <a:t>© Apache </a:t>
              </a:r>
              <a:r>
                <a:rPr lang="en-US" altLang="zh-CN" sz="1400" b="0" i="0" dirty="0" err="1">
                  <a:solidFill>
                    <a:srgbClr val="F5F5F5"/>
                  </a:solidFill>
                  <a:effectLst/>
                  <a:latin typeface="arial" panose="020B0604020202020204" pitchFamily="34" charset="0"/>
                </a:rPr>
                <a:t>SeaTunnel</a:t>
              </a:r>
              <a:r>
                <a:rPr lang="en-US" altLang="zh-CN" sz="1400" b="0" i="0" dirty="0">
                  <a:solidFill>
                    <a:srgbClr val="F5F5F5"/>
                  </a:solidFill>
                  <a:effectLst/>
                  <a:latin typeface="arial" panose="020B0604020202020204" pitchFamily="34" charset="0"/>
                </a:rPr>
                <a:t> Community</a:t>
              </a:r>
              <a:endParaRPr lang="zh-CN" altLang="en-US" sz="1400" dirty="0">
                <a:solidFill>
                  <a:srgbClr val="F5F5F5"/>
                </a:solidFill>
              </a:endParaRPr>
            </a:p>
          </p:txBody>
        </p:sp>
      </p:grpSp>
      <p:sp>
        <p:nvSpPr>
          <p:cNvPr id="14" name="文本框 13">
            <a:extLst>
              <a:ext uri="{FF2B5EF4-FFF2-40B4-BE49-F238E27FC236}">
                <a16:creationId xmlns:a16="http://schemas.microsoft.com/office/drawing/2014/main" id="{CF619939-72EB-4320-8C15-6B015A1BD743}"/>
              </a:ext>
            </a:extLst>
          </p:cNvPr>
          <p:cNvSpPr txBox="1"/>
          <p:nvPr/>
        </p:nvSpPr>
        <p:spPr>
          <a:xfrm>
            <a:off x="3571547" y="376627"/>
            <a:ext cx="5048906" cy="584775"/>
          </a:xfrm>
          <a:prstGeom prst="rect">
            <a:avLst/>
          </a:prstGeom>
          <a:noFill/>
        </p:spPr>
        <p:txBody>
          <a:bodyPr wrap="square" rtlCol="0">
            <a:spAutoFit/>
          </a:bodyPr>
          <a:lstStyle/>
          <a:p>
            <a:pPr algn="ctr"/>
            <a:r>
              <a:rPr lang="en-US" altLang="zh-CN" sz="3200" dirty="0" err="1">
                <a:solidFill>
                  <a:srgbClr val="F5F5F5"/>
                </a:solidFill>
              </a:rPr>
              <a:t>SeaTunnel</a:t>
            </a:r>
            <a:r>
              <a:rPr lang="zh-CN" altLang="en-US" sz="3200" dirty="0">
                <a:solidFill>
                  <a:srgbClr val="F5F5F5"/>
                </a:solidFill>
              </a:rPr>
              <a:t> </a:t>
            </a:r>
            <a:r>
              <a:rPr lang="en-US" altLang="zh-CN" sz="3200" dirty="0">
                <a:solidFill>
                  <a:srgbClr val="F5F5F5"/>
                </a:solidFill>
              </a:rPr>
              <a:t>Growth</a:t>
            </a:r>
            <a:endParaRPr lang="zh-CN" altLang="en-US" sz="3200" dirty="0">
              <a:solidFill>
                <a:srgbClr val="F5F5F5"/>
              </a:solidFill>
            </a:endParaRPr>
          </a:p>
        </p:txBody>
      </p:sp>
      <p:pic>
        <p:nvPicPr>
          <p:cNvPr id="5" name="图片 4">
            <a:extLst>
              <a:ext uri="{FF2B5EF4-FFF2-40B4-BE49-F238E27FC236}">
                <a16:creationId xmlns:a16="http://schemas.microsoft.com/office/drawing/2014/main" id="{C93710CF-2EFA-4F7A-6573-F61A144D0D51}"/>
              </a:ext>
            </a:extLst>
          </p:cNvPr>
          <p:cNvPicPr>
            <a:picLocks noChangeAspect="1"/>
          </p:cNvPicPr>
          <p:nvPr/>
        </p:nvPicPr>
        <p:blipFill>
          <a:blip r:embed="rId6"/>
          <a:stretch>
            <a:fillRect/>
          </a:stretch>
        </p:blipFill>
        <p:spPr>
          <a:xfrm>
            <a:off x="789401" y="2196548"/>
            <a:ext cx="3321934" cy="2276060"/>
          </a:xfrm>
          <a:prstGeom prst="rect">
            <a:avLst/>
          </a:prstGeom>
        </p:spPr>
      </p:pic>
      <p:sp>
        <p:nvSpPr>
          <p:cNvPr id="7" name="矩形 6">
            <a:extLst>
              <a:ext uri="{FF2B5EF4-FFF2-40B4-BE49-F238E27FC236}">
                <a16:creationId xmlns:a16="http://schemas.microsoft.com/office/drawing/2014/main" id="{49ADEA69-D607-EF18-F4B9-EB744E76C588}"/>
              </a:ext>
            </a:extLst>
          </p:cNvPr>
          <p:cNvSpPr/>
          <p:nvPr/>
        </p:nvSpPr>
        <p:spPr>
          <a:xfrm>
            <a:off x="1412706" y="4826960"/>
            <a:ext cx="1797634" cy="416011"/>
          </a:xfrm>
          <a:prstGeom prst="rect">
            <a:avLst/>
          </a:prstGeom>
        </p:spPr>
        <p:txBody>
          <a:bodyPr wrap="square">
            <a:spAutoFit/>
          </a:bodyPr>
          <a:lstStyle/>
          <a:p>
            <a:pPr>
              <a:lnSpc>
                <a:spcPct val="150000"/>
              </a:lnSpc>
            </a:pPr>
            <a:r>
              <a:rPr lang="en-US" altLang="zh-CN" sz="1600" dirty="0">
                <a:solidFill>
                  <a:schemeClr val="bg1"/>
                </a:solidFill>
              </a:rPr>
              <a:t>151</a:t>
            </a:r>
            <a:r>
              <a:rPr lang="zh-CN" altLang="en-US" sz="1600" dirty="0">
                <a:solidFill>
                  <a:schemeClr val="bg1"/>
                </a:solidFill>
              </a:rPr>
              <a:t> </a:t>
            </a:r>
            <a:r>
              <a:rPr lang="en-US" altLang="zh-CN" sz="1600" dirty="0">
                <a:solidFill>
                  <a:schemeClr val="bg1"/>
                </a:solidFill>
              </a:rPr>
              <a:t>Contributors</a:t>
            </a:r>
          </a:p>
        </p:txBody>
      </p:sp>
      <p:pic>
        <p:nvPicPr>
          <p:cNvPr id="8" name="图片 7">
            <a:extLst>
              <a:ext uri="{FF2B5EF4-FFF2-40B4-BE49-F238E27FC236}">
                <a16:creationId xmlns:a16="http://schemas.microsoft.com/office/drawing/2014/main" id="{E71B9B77-68BF-47CB-0F4F-59ABC09F913B}"/>
              </a:ext>
            </a:extLst>
          </p:cNvPr>
          <p:cNvPicPr>
            <a:picLocks noChangeAspect="1"/>
          </p:cNvPicPr>
          <p:nvPr/>
        </p:nvPicPr>
        <p:blipFill>
          <a:blip r:embed="rId7"/>
          <a:stretch>
            <a:fillRect/>
          </a:stretch>
        </p:blipFill>
        <p:spPr>
          <a:xfrm>
            <a:off x="4485044" y="2196548"/>
            <a:ext cx="3666623" cy="2276060"/>
          </a:xfrm>
          <a:prstGeom prst="rect">
            <a:avLst/>
          </a:prstGeom>
        </p:spPr>
      </p:pic>
      <p:sp>
        <p:nvSpPr>
          <p:cNvPr id="10" name="矩形 9">
            <a:extLst>
              <a:ext uri="{FF2B5EF4-FFF2-40B4-BE49-F238E27FC236}">
                <a16:creationId xmlns:a16="http://schemas.microsoft.com/office/drawing/2014/main" id="{DFA1ABB8-4775-F64F-FE6A-40E4BD725D31}"/>
              </a:ext>
            </a:extLst>
          </p:cNvPr>
          <p:cNvSpPr/>
          <p:nvPr/>
        </p:nvSpPr>
        <p:spPr>
          <a:xfrm>
            <a:off x="5197183" y="4826960"/>
            <a:ext cx="1797634" cy="416011"/>
          </a:xfrm>
          <a:prstGeom prst="rect">
            <a:avLst/>
          </a:prstGeom>
        </p:spPr>
        <p:txBody>
          <a:bodyPr wrap="square">
            <a:spAutoFit/>
          </a:bodyPr>
          <a:lstStyle/>
          <a:p>
            <a:pPr algn="ctr">
              <a:lnSpc>
                <a:spcPct val="150000"/>
              </a:lnSpc>
            </a:pPr>
            <a:r>
              <a:rPr lang="en-US" altLang="zh-CN" sz="1600" dirty="0">
                <a:solidFill>
                  <a:schemeClr val="bg1"/>
                </a:solidFill>
              </a:rPr>
              <a:t>4314</a:t>
            </a:r>
            <a:r>
              <a:rPr lang="zh-CN" altLang="en-US" sz="1600" dirty="0">
                <a:solidFill>
                  <a:schemeClr val="bg1"/>
                </a:solidFill>
              </a:rPr>
              <a:t> </a:t>
            </a:r>
            <a:r>
              <a:rPr lang="en-US" altLang="zh-CN" sz="1600" dirty="0">
                <a:solidFill>
                  <a:schemeClr val="bg1"/>
                </a:solidFill>
              </a:rPr>
              <a:t>Stars</a:t>
            </a:r>
          </a:p>
        </p:txBody>
      </p:sp>
      <p:pic>
        <p:nvPicPr>
          <p:cNvPr id="11" name="图片 10">
            <a:extLst>
              <a:ext uri="{FF2B5EF4-FFF2-40B4-BE49-F238E27FC236}">
                <a16:creationId xmlns:a16="http://schemas.microsoft.com/office/drawing/2014/main" id="{41493ED5-83F6-B30A-1FBA-09DE7EFF0C93}"/>
              </a:ext>
            </a:extLst>
          </p:cNvPr>
          <p:cNvPicPr>
            <a:picLocks noChangeAspect="1"/>
          </p:cNvPicPr>
          <p:nvPr/>
        </p:nvPicPr>
        <p:blipFill>
          <a:blip r:embed="rId8"/>
          <a:stretch>
            <a:fillRect/>
          </a:stretch>
        </p:blipFill>
        <p:spPr>
          <a:xfrm>
            <a:off x="8449193" y="2196548"/>
            <a:ext cx="3445280" cy="2276060"/>
          </a:xfrm>
          <a:prstGeom prst="rect">
            <a:avLst/>
          </a:prstGeom>
        </p:spPr>
      </p:pic>
      <p:sp>
        <p:nvSpPr>
          <p:cNvPr id="12" name="矩形 11">
            <a:extLst>
              <a:ext uri="{FF2B5EF4-FFF2-40B4-BE49-F238E27FC236}">
                <a16:creationId xmlns:a16="http://schemas.microsoft.com/office/drawing/2014/main" id="{550860FD-297E-4307-A56C-118E356B13EF}"/>
              </a:ext>
            </a:extLst>
          </p:cNvPr>
          <p:cNvSpPr/>
          <p:nvPr/>
        </p:nvSpPr>
        <p:spPr>
          <a:xfrm>
            <a:off x="9273016" y="4826959"/>
            <a:ext cx="1797634" cy="416011"/>
          </a:xfrm>
          <a:prstGeom prst="rect">
            <a:avLst/>
          </a:prstGeom>
        </p:spPr>
        <p:txBody>
          <a:bodyPr wrap="square">
            <a:spAutoFit/>
          </a:bodyPr>
          <a:lstStyle/>
          <a:p>
            <a:pPr algn="ctr">
              <a:lnSpc>
                <a:spcPct val="150000"/>
              </a:lnSpc>
            </a:pPr>
            <a:r>
              <a:rPr lang="en-US" altLang="zh-CN" sz="1600" dirty="0">
                <a:solidFill>
                  <a:schemeClr val="bg1"/>
                </a:solidFill>
              </a:rPr>
              <a:t>804</a:t>
            </a:r>
            <a:r>
              <a:rPr lang="zh-CN" altLang="en-US" sz="1600" dirty="0">
                <a:solidFill>
                  <a:schemeClr val="bg1"/>
                </a:solidFill>
              </a:rPr>
              <a:t> </a:t>
            </a:r>
            <a:r>
              <a:rPr lang="en-US" altLang="zh-CN" sz="1600" dirty="0">
                <a:solidFill>
                  <a:schemeClr val="bg1"/>
                </a:solidFill>
              </a:rPr>
              <a:t>forks</a:t>
            </a:r>
          </a:p>
        </p:txBody>
      </p:sp>
    </p:spTree>
    <p:extLst>
      <p:ext uri="{BB962C8B-B14F-4D97-AF65-F5344CB8AC3E}">
        <p14:creationId xmlns:p14="http://schemas.microsoft.com/office/powerpoint/2010/main" val="33930463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矩形: 圆角 88"/>
          <p:cNvSpPr/>
          <p:nvPr/>
        </p:nvSpPr>
        <p:spPr>
          <a:xfrm>
            <a:off x="0" y="-44039"/>
            <a:ext cx="12192000" cy="6890945"/>
          </a:xfrm>
          <a:prstGeom prst="roundRect">
            <a:avLst>
              <a:gd name="adj" fmla="val 0"/>
            </a:avLst>
          </a:prstGeom>
          <a:solidFill>
            <a:srgbClr val="161C2A"/>
          </a:solidFill>
          <a:ln w="12700" cap="rnd" cmpd="sng" algn="ctr">
            <a:noFill/>
            <a:prstDash val="solid"/>
            <a:round/>
          </a:ln>
          <a:effectLst>
            <a:outerShdw blurRad="254000" dist="127000" algn="ctr" rotWithShape="0">
              <a:srgbClr val="01857C">
                <a:alpha val="20000"/>
              </a:srgbClr>
            </a:outerShdw>
          </a:effectLst>
        </p:spPr>
        <p:txBody>
          <a:bodyPr rot="0" spcFirstLastPara="0" vert="horz" wrap="square" lIns="0" tIns="0" rIns="0" bIns="0" numCol="1" spcCol="0" rtlCol="0" fromWordArt="0" anchor="ctr" anchorCtr="0" forceAA="0" compatLnSpc="1">
            <a:normAutofit/>
          </a:bodyPr>
          <a:lstStyle/>
          <a:p>
            <a:pPr algn="r"/>
            <a:endParaRPr lang="zh-CN" altLang="en-US" b="1" kern="0">
              <a:noFill/>
              <a:latin typeface="Arial" panose="020B0604020202090204" pitchFamily="34" charset="0"/>
              <a:ea typeface="微软雅黑" panose="020B0503020204020204" charset="-122"/>
              <a:cs typeface="Arial" panose="020B0604020202090204" pitchFamily="34" charset="0"/>
            </a:endParaRPr>
          </a:p>
        </p:txBody>
      </p:sp>
      <p:grpSp>
        <p:nvGrpSpPr>
          <p:cNvPr id="36" name="组合 35"/>
          <p:cNvGrpSpPr/>
          <p:nvPr/>
        </p:nvGrpSpPr>
        <p:grpSpPr>
          <a:xfrm>
            <a:off x="4212894" y="2508368"/>
            <a:ext cx="1183083" cy="279136"/>
            <a:chOff x="9906371" y="3180026"/>
            <a:chExt cx="1990145" cy="469554"/>
          </a:xfrm>
          <a:solidFill>
            <a:schemeClr val="bg1"/>
          </a:solidFill>
        </p:grpSpPr>
        <p:sp>
          <p:nvSpPr>
            <p:cNvPr id="37" name="平行四边形 36"/>
            <p:cNvSpPr/>
            <p:nvPr/>
          </p:nvSpPr>
          <p:spPr>
            <a:xfrm flipH="1">
              <a:off x="9906371" y="3180026"/>
              <a:ext cx="636007" cy="469554"/>
            </a:xfrm>
            <a:prstGeom prst="parallelogram">
              <a:avLst>
                <a:gd name="adj" fmla="val 8751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平行四边形 37"/>
            <p:cNvSpPr/>
            <p:nvPr/>
          </p:nvSpPr>
          <p:spPr>
            <a:xfrm flipH="1">
              <a:off x="10244906" y="3180026"/>
              <a:ext cx="636007" cy="469554"/>
            </a:xfrm>
            <a:prstGeom prst="parallelogram">
              <a:avLst>
                <a:gd name="adj" fmla="val 8751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平行四边形 38"/>
            <p:cNvSpPr/>
            <p:nvPr/>
          </p:nvSpPr>
          <p:spPr>
            <a:xfrm flipH="1">
              <a:off x="10583441" y="3180026"/>
              <a:ext cx="636007" cy="469554"/>
            </a:xfrm>
            <a:prstGeom prst="parallelogram">
              <a:avLst>
                <a:gd name="adj" fmla="val 8751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平行四边形 39"/>
            <p:cNvSpPr/>
            <p:nvPr/>
          </p:nvSpPr>
          <p:spPr>
            <a:xfrm flipH="1">
              <a:off x="10921976" y="3180026"/>
              <a:ext cx="636007" cy="469554"/>
            </a:xfrm>
            <a:prstGeom prst="parallelogram">
              <a:avLst>
                <a:gd name="adj" fmla="val 8751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平行四边形 40"/>
            <p:cNvSpPr/>
            <p:nvPr/>
          </p:nvSpPr>
          <p:spPr>
            <a:xfrm flipH="1">
              <a:off x="11260509" y="3180026"/>
              <a:ext cx="636007" cy="469554"/>
            </a:xfrm>
            <a:prstGeom prst="parallelogram">
              <a:avLst>
                <a:gd name="adj" fmla="val 8751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直角三角形 41"/>
            <p:cNvSpPr/>
            <p:nvPr/>
          </p:nvSpPr>
          <p:spPr>
            <a:xfrm>
              <a:off x="9929223" y="3347356"/>
              <a:ext cx="260972" cy="302224"/>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直角三角形 42"/>
            <p:cNvSpPr/>
            <p:nvPr/>
          </p:nvSpPr>
          <p:spPr>
            <a:xfrm rot="10800000">
              <a:off x="11635544" y="3180026"/>
              <a:ext cx="260972" cy="302224"/>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4" name="组合 63"/>
          <p:cNvGrpSpPr/>
          <p:nvPr/>
        </p:nvGrpSpPr>
        <p:grpSpPr>
          <a:xfrm>
            <a:off x="1376442" y="2498644"/>
            <a:ext cx="8345343" cy="2057924"/>
            <a:chOff x="2422187" y="2478061"/>
            <a:chExt cx="6157482" cy="1491916"/>
          </a:xfrm>
        </p:grpSpPr>
        <p:sp>
          <p:nvSpPr>
            <p:cNvPr id="63" name="矩形 62"/>
            <p:cNvSpPr/>
            <p:nvPr/>
          </p:nvSpPr>
          <p:spPr>
            <a:xfrm>
              <a:off x="3635946" y="3224018"/>
              <a:ext cx="601266" cy="45719"/>
            </a:xfrm>
            <a:prstGeom prst="rect">
              <a:avLst/>
            </a:prstGeom>
            <a:solidFill>
              <a:srgbClr val="BECDD6">
                <a:alpha val="2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1" name="组合 20"/>
            <p:cNvGrpSpPr/>
            <p:nvPr/>
          </p:nvGrpSpPr>
          <p:grpSpPr>
            <a:xfrm>
              <a:off x="2422187" y="2617139"/>
              <a:ext cx="1213759" cy="1213760"/>
              <a:chOff x="3335150" y="3314633"/>
              <a:chExt cx="1764867" cy="1764868"/>
            </a:xfrm>
          </p:grpSpPr>
          <p:sp>
            <p:nvSpPr>
              <p:cNvPr id="23" name="椭圆 22"/>
              <p:cNvSpPr/>
              <p:nvPr/>
            </p:nvSpPr>
            <p:spPr>
              <a:xfrm>
                <a:off x="3472445" y="3451928"/>
                <a:ext cx="1490277" cy="1490278"/>
              </a:xfrm>
              <a:prstGeom prst="ellipse">
                <a:avLst/>
              </a:prstGeom>
              <a:gradFill>
                <a:gsLst>
                  <a:gs pos="0">
                    <a:srgbClr val="657587"/>
                  </a:gs>
                  <a:gs pos="53000">
                    <a:srgbClr val="6C889D"/>
                  </a:gs>
                  <a:gs pos="100000">
                    <a:srgbClr val="75A3BA"/>
                  </a:gs>
                </a:gsLst>
                <a:lin ang="14400000" scaled="0"/>
              </a:gradFill>
              <a:ln w="12700" cap="rnd" cmpd="sng" algn="ctr">
                <a:noFill/>
                <a:prstDash val="solid"/>
                <a:round/>
              </a:ln>
              <a:effectLst>
                <a:outerShdw blurRad="304800" dist="127000" algn="ctr" rotWithShape="0">
                  <a:schemeClr val="bg1">
                    <a:alpha val="20000"/>
                  </a:schemeClr>
                </a:outerShdw>
              </a:effectLst>
            </p:spPr>
            <p:txBody>
              <a:bodyPr rot="0" spcFirstLastPara="0" vert="horz" wrap="square" lIns="0" tIns="0" rIns="0" bIns="0" numCol="1" spcCol="0" rtlCol="0" fromWordArt="0" anchor="ctr" anchorCtr="0" forceAA="0" compatLnSpc="1">
                <a:normAutofit/>
              </a:bodyPr>
              <a:lstStyle/>
              <a:p>
                <a:pPr algn="ctr"/>
                <a:r>
                  <a:rPr lang="en-US" altLang="zh-CN" sz="3200" b="1" kern="0" dirty="0">
                    <a:solidFill>
                      <a:srgbClr val="D4DBDF"/>
                    </a:solidFill>
                    <a:latin typeface="+mj-ea"/>
                    <a:ea typeface="+mj-ea"/>
                    <a:cs typeface="Arial" panose="020B0604020202090204" pitchFamily="34" charset="0"/>
                  </a:rPr>
                  <a:t>02</a:t>
                </a:r>
                <a:endParaRPr lang="zh-CN" altLang="en-US" sz="3200" b="1" kern="0" dirty="0">
                  <a:solidFill>
                    <a:srgbClr val="D4DBDF"/>
                  </a:solidFill>
                  <a:latin typeface="+mj-ea"/>
                  <a:ea typeface="+mj-ea"/>
                  <a:cs typeface="Arial" panose="020B0604020202090204" pitchFamily="34" charset="0"/>
                </a:endParaRPr>
              </a:p>
            </p:txBody>
          </p:sp>
          <p:sp>
            <p:nvSpPr>
              <p:cNvPr id="24" name="椭圆 23"/>
              <p:cNvSpPr/>
              <p:nvPr/>
            </p:nvSpPr>
            <p:spPr>
              <a:xfrm>
                <a:off x="3335150" y="3314633"/>
                <a:ext cx="1764867" cy="1764868"/>
              </a:xfrm>
              <a:prstGeom prst="ellipse">
                <a:avLst/>
              </a:prstGeom>
              <a:noFill/>
              <a:ln w="50800">
                <a:solidFill>
                  <a:srgbClr val="739DB4">
                    <a:alpha val="25000"/>
                  </a:srgbClr>
                </a:solidFill>
              </a:ln>
              <a:effectLst>
                <a:outerShdw blurRad="304800" dist="50800" dir="5400000" algn="ctr" rotWithShape="0">
                  <a:schemeClr val="bg1">
                    <a:alpha val="43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3" name="矩形: 圆角 52"/>
            <p:cNvSpPr/>
            <p:nvPr/>
          </p:nvSpPr>
          <p:spPr>
            <a:xfrm>
              <a:off x="4126832" y="2478061"/>
              <a:ext cx="4452837" cy="1491916"/>
            </a:xfrm>
            <a:prstGeom prst="roundRect">
              <a:avLst/>
            </a:prstGeom>
            <a:solidFill>
              <a:srgbClr val="01C8C1"/>
            </a:solidFill>
            <a:ln w="12700" cap="rnd" cmpd="sng" algn="ctr">
              <a:noFill/>
              <a:prstDash val="solid"/>
              <a:round/>
            </a:ln>
            <a:effectLst>
              <a:outerShdw blurRad="304800" dist="127000" algn="ctr" rotWithShape="0">
                <a:srgbClr val="01C8C1">
                  <a:alpha val="20000"/>
                </a:srgbClr>
              </a:outerShdw>
            </a:effectLst>
          </p:spPr>
          <p:txBody>
            <a:bodyPr rot="0" spcFirstLastPara="0" vert="horz" wrap="square" lIns="0" tIns="0" rIns="0" bIns="0" numCol="1" spcCol="0" rtlCol="0" fromWordArt="0" anchor="ctr" anchorCtr="0" forceAA="0" compatLnSpc="1">
              <a:normAutofit/>
            </a:bodyPr>
            <a:lstStyle/>
            <a:p>
              <a:pPr algn="r"/>
              <a:endParaRPr lang="zh-CN" altLang="en-US" b="1" kern="0">
                <a:noFill/>
                <a:latin typeface="Arial" panose="020B0604020202090204" pitchFamily="34" charset="0"/>
                <a:ea typeface="微软雅黑" panose="020B0503020204020204" charset="-122"/>
                <a:cs typeface="Arial" panose="020B0604020202090204" pitchFamily="34" charset="0"/>
              </a:endParaRPr>
            </a:p>
          </p:txBody>
        </p:sp>
        <p:sp>
          <p:nvSpPr>
            <p:cNvPr id="54" name="文本框 53"/>
            <p:cNvSpPr txBox="1"/>
            <p:nvPr/>
          </p:nvSpPr>
          <p:spPr>
            <a:xfrm>
              <a:off x="4462749" y="3045517"/>
              <a:ext cx="3893475" cy="357002"/>
            </a:xfrm>
            <a:prstGeom prst="rect">
              <a:avLst/>
            </a:prstGeom>
            <a:noFill/>
          </p:spPr>
          <p:txBody>
            <a:bodyPr wrap="none" lIns="0" tIns="0" rIns="0" bIns="0" rtlCol="0">
              <a:spAutoFit/>
            </a:bodyPr>
            <a:lstStyle/>
            <a:p>
              <a:r>
                <a:rPr lang="en" altLang="zh-CN" sz="3200" b="1" dirty="0">
                  <a:solidFill>
                    <a:srgbClr val="24292F"/>
                  </a:solidFill>
                  <a:latin typeface="-apple-system"/>
                </a:rPr>
                <a:t>Pain points for existing engines</a:t>
              </a:r>
            </a:p>
          </p:txBody>
        </p:sp>
      </p:grpSp>
      <p:grpSp>
        <p:nvGrpSpPr>
          <p:cNvPr id="55" name="组合 54"/>
          <p:cNvGrpSpPr/>
          <p:nvPr/>
        </p:nvGrpSpPr>
        <p:grpSpPr>
          <a:xfrm>
            <a:off x="7228468" y="3941457"/>
            <a:ext cx="2607057" cy="615108"/>
            <a:chOff x="9906371" y="3180026"/>
            <a:chExt cx="1990145" cy="469554"/>
          </a:xfrm>
          <a:solidFill>
            <a:srgbClr val="7096AB">
              <a:alpha val="20000"/>
            </a:srgbClr>
          </a:solidFill>
        </p:grpSpPr>
        <p:sp>
          <p:nvSpPr>
            <p:cNvPr id="56" name="平行四边形 55"/>
            <p:cNvSpPr/>
            <p:nvPr/>
          </p:nvSpPr>
          <p:spPr>
            <a:xfrm flipH="1">
              <a:off x="9906371" y="3180026"/>
              <a:ext cx="636007" cy="469554"/>
            </a:xfrm>
            <a:prstGeom prst="parallelogram">
              <a:avLst>
                <a:gd name="adj" fmla="val 8751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平行四边形 56"/>
            <p:cNvSpPr/>
            <p:nvPr/>
          </p:nvSpPr>
          <p:spPr>
            <a:xfrm flipH="1">
              <a:off x="10244906" y="3180026"/>
              <a:ext cx="636007" cy="469554"/>
            </a:xfrm>
            <a:prstGeom prst="parallelogram">
              <a:avLst>
                <a:gd name="adj" fmla="val 8751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平行四边形 57"/>
            <p:cNvSpPr/>
            <p:nvPr/>
          </p:nvSpPr>
          <p:spPr>
            <a:xfrm flipH="1">
              <a:off x="10583441" y="3180026"/>
              <a:ext cx="636007" cy="469554"/>
            </a:xfrm>
            <a:prstGeom prst="parallelogram">
              <a:avLst>
                <a:gd name="adj" fmla="val 8751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平行四边形 58"/>
            <p:cNvSpPr/>
            <p:nvPr/>
          </p:nvSpPr>
          <p:spPr>
            <a:xfrm flipH="1">
              <a:off x="10921976" y="3180026"/>
              <a:ext cx="636007" cy="469554"/>
            </a:xfrm>
            <a:prstGeom prst="parallelogram">
              <a:avLst>
                <a:gd name="adj" fmla="val 8751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平行四边形 59"/>
            <p:cNvSpPr/>
            <p:nvPr/>
          </p:nvSpPr>
          <p:spPr>
            <a:xfrm flipH="1">
              <a:off x="11260509" y="3180026"/>
              <a:ext cx="636007" cy="469554"/>
            </a:xfrm>
            <a:prstGeom prst="parallelogram">
              <a:avLst>
                <a:gd name="adj" fmla="val 8751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直角三角形 60"/>
            <p:cNvSpPr/>
            <p:nvPr/>
          </p:nvSpPr>
          <p:spPr>
            <a:xfrm>
              <a:off x="9929223" y="3347356"/>
              <a:ext cx="260972" cy="302224"/>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直角三角形 61"/>
            <p:cNvSpPr/>
            <p:nvPr/>
          </p:nvSpPr>
          <p:spPr>
            <a:xfrm rot="10800000">
              <a:off x="11635544" y="3180026"/>
              <a:ext cx="260972" cy="302224"/>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5" name="组合 64"/>
          <p:cNvGrpSpPr/>
          <p:nvPr/>
        </p:nvGrpSpPr>
        <p:grpSpPr>
          <a:xfrm>
            <a:off x="-232012" y="147490"/>
            <a:ext cx="2087161" cy="492444"/>
            <a:chOff x="9906371" y="3180026"/>
            <a:chExt cx="1990145" cy="469554"/>
          </a:xfrm>
          <a:solidFill>
            <a:srgbClr val="01C8C1">
              <a:alpha val="20000"/>
            </a:srgbClr>
          </a:solidFill>
        </p:grpSpPr>
        <p:sp>
          <p:nvSpPr>
            <p:cNvPr id="66" name="平行四边形 65"/>
            <p:cNvSpPr/>
            <p:nvPr/>
          </p:nvSpPr>
          <p:spPr>
            <a:xfrm flipH="1">
              <a:off x="9906371" y="3180026"/>
              <a:ext cx="636007" cy="469554"/>
            </a:xfrm>
            <a:prstGeom prst="parallelogram">
              <a:avLst>
                <a:gd name="adj" fmla="val 8751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平行四边形 66"/>
            <p:cNvSpPr/>
            <p:nvPr/>
          </p:nvSpPr>
          <p:spPr>
            <a:xfrm flipH="1">
              <a:off x="10244906" y="3180026"/>
              <a:ext cx="636007" cy="469554"/>
            </a:xfrm>
            <a:prstGeom prst="parallelogram">
              <a:avLst>
                <a:gd name="adj" fmla="val 8751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平行四边形 67"/>
            <p:cNvSpPr/>
            <p:nvPr/>
          </p:nvSpPr>
          <p:spPr>
            <a:xfrm flipH="1">
              <a:off x="10583441" y="3180026"/>
              <a:ext cx="636007" cy="469554"/>
            </a:xfrm>
            <a:prstGeom prst="parallelogram">
              <a:avLst>
                <a:gd name="adj" fmla="val 8751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平行四边形 68"/>
            <p:cNvSpPr/>
            <p:nvPr/>
          </p:nvSpPr>
          <p:spPr>
            <a:xfrm flipH="1">
              <a:off x="10921976" y="3180026"/>
              <a:ext cx="636007" cy="469554"/>
            </a:xfrm>
            <a:prstGeom prst="parallelogram">
              <a:avLst>
                <a:gd name="adj" fmla="val 8751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平行四边形 69"/>
            <p:cNvSpPr/>
            <p:nvPr/>
          </p:nvSpPr>
          <p:spPr>
            <a:xfrm flipH="1">
              <a:off x="11260509" y="3180026"/>
              <a:ext cx="636007" cy="469554"/>
            </a:xfrm>
            <a:prstGeom prst="parallelogram">
              <a:avLst>
                <a:gd name="adj" fmla="val 8751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直角三角形 70"/>
            <p:cNvSpPr/>
            <p:nvPr/>
          </p:nvSpPr>
          <p:spPr>
            <a:xfrm>
              <a:off x="9929223" y="3347356"/>
              <a:ext cx="260972" cy="302224"/>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直角三角形 71"/>
            <p:cNvSpPr/>
            <p:nvPr/>
          </p:nvSpPr>
          <p:spPr>
            <a:xfrm rot="10800000">
              <a:off x="11635544" y="3180026"/>
              <a:ext cx="260972" cy="302224"/>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1" name="组合 80"/>
          <p:cNvGrpSpPr/>
          <p:nvPr/>
        </p:nvGrpSpPr>
        <p:grpSpPr>
          <a:xfrm>
            <a:off x="10275576" y="6240463"/>
            <a:ext cx="1836454" cy="433292"/>
            <a:chOff x="9906371" y="3180026"/>
            <a:chExt cx="1990145" cy="469554"/>
          </a:xfrm>
          <a:solidFill>
            <a:schemeClr val="bg1">
              <a:alpha val="12000"/>
            </a:schemeClr>
          </a:solidFill>
        </p:grpSpPr>
        <p:sp>
          <p:nvSpPr>
            <p:cNvPr id="82" name="平行四边形 81"/>
            <p:cNvSpPr/>
            <p:nvPr/>
          </p:nvSpPr>
          <p:spPr>
            <a:xfrm flipH="1">
              <a:off x="9906371" y="3180026"/>
              <a:ext cx="636007" cy="469554"/>
            </a:xfrm>
            <a:prstGeom prst="parallelogram">
              <a:avLst>
                <a:gd name="adj" fmla="val 8751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平行四边形 82"/>
            <p:cNvSpPr/>
            <p:nvPr/>
          </p:nvSpPr>
          <p:spPr>
            <a:xfrm flipH="1">
              <a:off x="10244906" y="3180026"/>
              <a:ext cx="636007" cy="469554"/>
            </a:xfrm>
            <a:prstGeom prst="parallelogram">
              <a:avLst>
                <a:gd name="adj" fmla="val 8751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平行四边形 83"/>
            <p:cNvSpPr/>
            <p:nvPr/>
          </p:nvSpPr>
          <p:spPr>
            <a:xfrm flipH="1">
              <a:off x="10583441" y="3180026"/>
              <a:ext cx="636007" cy="469554"/>
            </a:xfrm>
            <a:prstGeom prst="parallelogram">
              <a:avLst>
                <a:gd name="adj" fmla="val 8751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平行四边形 84"/>
            <p:cNvSpPr/>
            <p:nvPr/>
          </p:nvSpPr>
          <p:spPr>
            <a:xfrm flipH="1">
              <a:off x="10921976" y="3180026"/>
              <a:ext cx="636007" cy="469554"/>
            </a:xfrm>
            <a:prstGeom prst="parallelogram">
              <a:avLst>
                <a:gd name="adj" fmla="val 8751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平行四边形 85"/>
            <p:cNvSpPr/>
            <p:nvPr/>
          </p:nvSpPr>
          <p:spPr>
            <a:xfrm flipH="1">
              <a:off x="11260509" y="3180026"/>
              <a:ext cx="636007" cy="469554"/>
            </a:xfrm>
            <a:prstGeom prst="parallelogram">
              <a:avLst>
                <a:gd name="adj" fmla="val 8751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直角三角形 86"/>
            <p:cNvSpPr/>
            <p:nvPr/>
          </p:nvSpPr>
          <p:spPr>
            <a:xfrm>
              <a:off x="9929223" y="3347356"/>
              <a:ext cx="260972" cy="302224"/>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直角三角形 87"/>
            <p:cNvSpPr/>
            <p:nvPr/>
          </p:nvSpPr>
          <p:spPr>
            <a:xfrm rot="10800000">
              <a:off x="11635544" y="3180026"/>
              <a:ext cx="260972" cy="302224"/>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21248858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组合 28">
            <a:extLst>
              <a:ext uri="{FF2B5EF4-FFF2-40B4-BE49-F238E27FC236}">
                <a16:creationId xmlns:a16="http://schemas.microsoft.com/office/drawing/2014/main" id="{F99590F8-9E2D-4EFF-8F46-4A0A60136651}"/>
              </a:ext>
            </a:extLst>
          </p:cNvPr>
          <p:cNvGrpSpPr/>
          <p:nvPr/>
        </p:nvGrpSpPr>
        <p:grpSpPr>
          <a:xfrm>
            <a:off x="0" y="0"/>
            <a:ext cx="12192000" cy="6858000"/>
            <a:chOff x="0" y="0"/>
            <a:chExt cx="12192000" cy="6858000"/>
          </a:xfrm>
        </p:grpSpPr>
        <p:pic>
          <p:nvPicPr>
            <p:cNvPr id="6" name="图片 5">
              <a:extLst>
                <a:ext uri="{FF2B5EF4-FFF2-40B4-BE49-F238E27FC236}">
                  <a16:creationId xmlns:a16="http://schemas.microsoft.com/office/drawing/2014/main" id="{1E2206B3-80AD-4109-9C51-97A6129039F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874" t="5100" r="3035" b="6667"/>
            <a:stretch/>
          </p:blipFill>
          <p:spPr>
            <a:xfrm>
              <a:off x="0" y="0"/>
              <a:ext cx="12192000" cy="6858000"/>
            </a:xfrm>
            <a:prstGeom prst="rect">
              <a:avLst/>
            </a:prstGeom>
          </p:spPr>
        </p:pic>
        <p:sp>
          <p:nvSpPr>
            <p:cNvPr id="20" name="椭圆 19">
              <a:extLst>
                <a:ext uri="{FF2B5EF4-FFF2-40B4-BE49-F238E27FC236}">
                  <a16:creationId xmlns:a16="http://schemas.microsoft.com/office/drawing/2014/main" id="{A3E3E911-753F-4A88-8887-616EE2C52AE7}"/>
                </a:ext>
              </a:extLst>
            </p:cNvPr>
            <p:cNvSpPr/>
            <p:nvPr/>
          </p:nvSpPr>
          <p:spPr>
            <a:xfrm>
              <a:off x="10841250" y="182251"/>
              <a:ext cx="684000" cy="684000"/>
            </a:xfrm>
            <a:prstGeom prst="ellipse">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1" name="图片 20">
              <a:extLst>
                <a:ext uri="{FF2B5EF4-FFF2-40B4-BE49-F238E27FC236}">
                  <a16:creationId xmlns:a16="http://schemas.microsoft.com/office/drawing/2014/main" id="{87D8645B-9930-483C-B71E-B39239D08E9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52463" y="132353"/>
              <a:ext cx="670775" cy="720000"/>
            </a:xfrm>
            <a:prstGeom prst="rect">
              <a:avLst/>
            </a:prstGeom>
          </p:spPr>
        </p:pic>
        <p:pic>
          <p:nvPicPr>
            <p:cNvPr id="25" name="图片 24">
              <a:extLst>
                <a:ext uri="{FF2B5EF4-FFF2-40B4-BE49-F238E27FC236}">
                  <a16:creationId xmlns:a16="http://schemas.microsoft.com/office/drawing/2014/main" id="{D0749859-F97C-4683-A799-EDC5282A6C5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019132" y="182251"/>
              <a:ext cx="684000" cy="684000"/>
            </a:xfrm>
            <a:prstGeom prst="rect">
              <a:avLst/>
            </a:prstGeom>
          </p:spPr>
        </p:pic>
      </p:grpSp>
      <p:sp>
        <p:nvSpPr>
          <p:cNvPr id="3" name="文本框 2">
            <a:extLst>
              <a:ext uri="{FF2B5EF4-FFF2-40B4-BE49-F238E27FC236}">
                <a16:creationId xmlns:a16="http://schemas.microsoft.com/office/drawing/2014/main" id="{EDD9E149-F4AC-4AF1-819A-A7CD3AE4FE87}"/>
              </a:ext>
            </a:extLst>
          </p:cNvPr>
          <p:cNvSpPr txBox="1"/>
          <p:nvPr/>
        </p:nvSpPr>
        <p:spPr>
          <a:xfrm>
            <a:off x="810985" y="1206709"/>
            <a:ext cx="3654137" cy="461665"/>
          </a:xfrm>
          <a:prstGeom prst="rect">
            <a:avLst/>
          </a:prstGeom>
          <a:noFill/>
        </p:spPr>
        <p:txBody>
          <a:bodyPr wrap="square" rtlCol="0">
            <a:spAutoFit/>
          </a:bodyPr>
          <a:lstStyle/>
          <a:p>
            <a:r>
              <a:rPr lang="en-US" altLang="zh-CN" sz="2400" dirty="0">
                <a:solidFill>
                  <a:srgbClr val="F5F5F5"/>
                </a:solidFill>
              </a:rPr>
              <a:t>Global Failover</a:t>
            </a:r>
            <a:endParaRPr lang="zh-CN" altLang="en-US" sz="2400" dirty="0">
              <a:solidFill>
                <a:srgbClr val="F5F5F5"/>
              </a:solidFill>
            </a:endParaRPr>
          </a:p>
        </p:txBody>
      </p:sp>
      <p:sp>
        <p:nvSpPr>
          <p:cNvPr id="14" name="文本框 13">
            <a:extLst>
              <a:ext uri="{FF2B5EF4-FFF2-40B4-BE49-F238E27FC236}">
                <a16:creationId xmlns:a16="http://schemas.microsoft.com/office/drawing/2014/main" id="{CF619939-72EB-4320-8C15-6B015A1BD743}"/>
              </a:ext>
            </a:extLst>
          </p:cNvPr>
          <p:cNvSpPr txBox="1"/>
          <p:nvPr/>
        </p:nvSpPr>
        <p:spPr>
          <a:xfrm>
            <a:off x="4837215" y="340061"/>
            <a:ext cx="2517569" cy="584775"/>
          </a:xfrm>
          <a:prstGeom prst="rect">
            <a:avLst/>
          </a:prstGeom>
          <a:noFill/>
        </p:spPr>
        <p:txBody>
          <a:bodyPr wrap="square" rtlCol="0">
            <a:spAutoFit/>
          </a:bodyPr>
          <a:lstStyle/>
          <a:p>
            <a:pPr algn="ctr"/>
            <a:r>
              <a:rPr lang="en-US" altLang="zh-CN" sz="3200" dirty="0">
                <a:solidFill>
                  <a:srgbClr val="F5F5F5"/>
                </a:solidFill>
              </a:rPr>
              <a:t>Failover</a:t>
            </a:r>
            <a:endParaRPr lang="zh-CN" altLang="en-US" sz="3200" b="1" dirty="0">
              <a:solidFill>
                <a:srgbClr val="F5F5F5"/>
              </a:solidFill>
            </a:endParaRPr>
          </a:p>
        </p:txBody>
      </p:sp>
      <p:sp>
        <p:nvSpPr>
          <p:cNvPr id="4" name="矩形 3">
            <a:extLst>
              <a:ext uri="{FF2B5EF4-FFF2-40B4-BE49-F238E27FC236}">
                <a16:creationId xmlns:a16="http://schemas.microsoft.com/office/drawing/2014/main" id="{10F359E2-8E08-49A3-8750-0298FAD47469}"/>
              </a:ext>
            </a:extLst>
          </p:cNvPr>
          <p:cNvSpPr/>
          <p:nvPr/>
        </p:nvSpPr>
        <p:spPr>
          <a:xfrm>
            <a:off x="902525" y="1667635"/>
            <a:ext cx="1440000" cy="72000"/>
          </a:xfrm>
          <a:prstGeom prst="rect">
            <a:avLst/>
          </a:prstGeom>
          <a:solidFill>
            <a:srgbClr val="2666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6" name="图片 15">
            <a:extLst>
              <a:ext uri="{FF2B5EF4-FFF2-40B4-BE49-F238E27FC236}">
                <a16:creationId xmlns:a16="http://schemas.microsoft.com/office/drawing/2014/main" id="{19726B36-29E5-4C27-DDA6-F002AA5FFED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0340" y="2694759"/>
            <a:ext cx="10800000" cy="2649057"/>
          </a:xfrm>
          <a:prstGeom prst="rect">
            <a:avLst/>
          </a:prstGeom>
        </p:spPr>
      </p:pic>
      <p:sp>
        <p:nvSpPr>
          <p:cNvPr id="5" name="Rectangle 2">
            <a:extLst>
              <a:ext uri="{FF2B5EF4-FFF2-40B4-BE49-F238E27FC236}">
                <a16:creationId xmlns:a16="http://schemas.microsoft.com/office/drawing/2014/main" id="{EEE2CF61-B8F0-38C8-F6FA-99EB9A5FA3A1}"/>
              </a:ext>
            </a:extLst>
          </p:cNvPr>
          <p:cNvSpPr/>
          <p:nvPr/>
        </p:nvSpPr>
        <p:spPr>
          <a:xfrm>
            <a:off x="4414044" y="6370202"/>
            <a:ext cx="3363912" cy="307777"/>
          </a:xfrm>
          <a:prstGeom prst="rect">
            <a:avLst/>
          </a:prstGeom>
        </p:spPr>
        <p:txBody>
          <a:bodyPr wrap="square">
            <a:spAutoFit/>
          </a:bodyPr>
          <a:lstStyle/>
          <a:p>
            <a:pPr algn="ctr"/>
            <a:r>
              <a:rPr lang="en-US" altLang="zh-CN" sz="1400" b="0" i="0" dirty="0">
                <a:solidFill>
                  <a:srgbClr val="F5F5F5"/>
                </a:solidFill>
                <a:effectLst/>
                <a:latin typeface="arial" panose="020B0604020202020204" pitchFamily="34" charset="0"/>
              </a:rPr>
              <a:t>© Apache </a:t>
            </a:r>
            <a:r>
              <a:rPr lang="en-US" altLang="zh-CN" sz="1400" b="0" i="0" dirty="0" err="1">
                <a:solidFill>
                  <a:srgbClr val="F5F5F5"/>
                </a:solidFill>
                <a:effectLst/>
                <a:latin typeface="arial" panose="020B0604020202020204" pitchFamily="34" charset="0"/>
              </a:rPr>
              <a:t>SeaTunnel</a:t>
            </a:r>
            <a:r>
              <a:rPr lang="en-US" altLang="zh-CN" sz="1400" b="0" i="0" dirty="0">
                <a:solidFill>
                  <a:srgbClr val="F5F5F5"/>
                </a:solidFill>
                <a:effectLst/>
                <a:latin typeface="arial" panose="020B0604020202020204" pitchFamily="34" charset="0"/>
              </a:rPr>
              <a:t> Community</a:t>
            </a:r>
            <a:endParaRPr lang="zh-CN" altLang="en-US" sz="1400" dirty="0">
              <a:solidFill>
                <a:srgbClr val="F5F5F5"/>
              </a:solidFill>
            </a:endParaRPr>
          </a:p>
        </p:txBody>
      </p:sp>
    </p:spTree>
    <p:extLst>
      <p:ext uri="{BB962C8B-B14F-4D97-AF65-F5344CB8AC3E}">
        <p14:creationId xmlns:p14="http://schemas.microsoft.com/office/powerpoint/2010/main" val="38712888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组合 28">
            <a:extLst>
              <a:ext uri="{FF2B5EF4-FFF2-40B4-BE49-F238E27FC236}">
                <a16:creationId xmlns:a16="http://schemas.microsoft.com/office/drawing/2014/main" id="{F99590F8-9E2D-4EFF-8F46-4A0A60136651}"/>
              </a:ext>
            </a:extLst>
          </p:cNvPr>
          <p:cNvGrpSpPr/>
          <p:nvPr/>
        </p:nvGrpSpPr>
        <p:grpSpPr>
          <a:xfrm>
            <a:off x="0" y="0"/>
            <a:ext cx="12192000" cy="6858000"/>
            <a:chOff x="0" y="0"/>
            <a:chExt cx="12192000" cy="6858000"/>
          </a:xfrm>
        </p:grpSpPr>
        <p:pic>
          <p:nvPicPr>
            <p:cNvPr id="6" name="图片 5">
              <a:extLst>
                <a:ext uri="{FF2B5EF4-FFF2-40B4-BE49-F238E27FC236}">
                  <a16:creationId xmlns:a16="http://schemas.microsoft.com/office/drawing/2014/main" id="{1E2206B3-80AD-4109-9C51-97A6129039F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874" t="5100" r="3035" b="6667"/>
            <a:stretch/>
          </p:blipFill>
          <p:spPr>
            <a:xfrm>
              <a:off x="0" y="0"/>
              <a:ext cx="12192000" cy="6858000"/>
            </a:xfrm>
            <a:prstGeom prst="rect">
              <a:avLst/>
            </a:prstGeom>
          </p:spPr>
        </p:pic>
        <p:sp>
          <p:nvSpPr>
            <p:cNvPr id="20" name="椭圆 19">
              <a:extLst>
                <a:ext uri="{FF2B5EF4-FFF2-40B4-BE49-F238E27FC236}">
                  <a16:creationId xmlns:a16="http://schemas.microsoft.com/office/drawing/2014/main" id="{A3E3E911-753F-4A88-8887-616EE2C52AE7}"/>
                </a:ext>
              </a:extLst>
            </p:cNvPr>
            <p:cNvSpPr/>
            <p:nvPr/>
          </p:nvSpPr>
          <p:spPr>
            <a:xfrm>
              <a:off x="10841250" y="182251"/>
              <a:ext cx="684000" cy="684000"/>
            </a:xfrm>
            <a:prstGeom prst="ellipse">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1" name="图片 20">
              <a:extLst>
                <a:ext uri="{FF2B5EF4-FFF2-40B4-BE49-F238E27FC236}">
                  <a16:creationId xmlns:a16="http://schemas.microsoft.com/office/drawing/2014/main" id="{87D8645B-9930-483C-B71E-B39239D08E9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52463" y="132353"/>
              <a:ext cx="670775" cy="720000"/>
            </a:xfrm>
            <a:prstGeom prst="rect">
              <a:avLst/>
            </a:prstGeom>
          </p:spPr>
        </p:pic>
        <p:pic>
          <p:nvPicPr>
            <p:cNvPr id="25" name="图片 24">
              <a:extLst>
                <a:ext uri="{FF2B5EF4-FFF2-40B4-BE49-F238E27FC236}">
                  <a16:creationId xmlns:a16="http://schemas.microsoft.com/office/drawing/2014/main" id="{D0749859-F97C-4683-A799-EDC5282A6C5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019132" y="182251"/>
              <a:ext cx="684000" cy="684000"/>
            </a:xfrm>
            <a:prstGeom prst="rect">
              <a:avLst/>
            </a:prstGeom>
          </p:spPr>
        </p:pic>
      </p:grpSp>
      <p:sp>
        <p:nvSpPr>
          <p:cNvPr id="3" name="文本框 2">
            <a:extLst>
              <a:ext uri="{FF2B5EF4-FFF2-40B4-BE49-F238E27FC236}">
                <a16:creationId xmlns:a16="http://schemas.microsoft.com/office/drawing/2014/main" id="{EDD9E149-F4AC-4AF1-819A-A7CD3AE4FE87}"/>
              </a:ext>
            </a:extLst>
          </p:cNvPr>
          <p:cNvSpPr txBox="1"/>
          <p:nvPr/>
        </p:nvSpPr>
        <p:spPr>
          <a:xfrm>
            <a:off x="810985" y="1206709"/>
            <a:ext cx="3654137" cy="461665"/>
          </a:xfrm>
          <a:prstGeom prst="rect">
            <a:avLst/>
          </a:prstGeom>
          <a:noFill/>
        </p:spPr>
        <p:txBody>
          <a:bodyPr wrap="square" rtlCol="0">
            <a:spAutoFit/>
          </a:bodyPr>
          <a:lstStyle/>
          <a:p>
            <a:r>
              <a:rPr lang="en-US" altLang="zh-CN" sz="2400" dirty="0">
                <a:solidFill>
                  <a:srgbClr val="F5F5F5"/>
                </a:solidFill>
              </a:rPr>
              <a:t>Loss</a:t>
            </a:r>
            <a:r>
              <a:rPr lang="zh-CN" altLang="en-US" sz="2400" dirty="0">
                <a:solidFill>
                  <a:srgbClr val="F5F5F5"/>
                </a:solidFill>
              </a:rPr>
              <a:t> </a:t>
            </a:r>
            <a:r>
              <a:rPr lang="en-US" altLang="zh-CN" sz="2400" dirty="0">
                <a:solidFill>
                  <a:srgbClr val="F5F5F5"/>
                </a:solidFill>
              </a:rPr>
              <a:t>of</a:t>
            </a:r>
            <a:r>
              <a:rPr lang="zh-CN" altLang="en-US" sz="2400" dirty="0">
                <a:solidFill>
                  <a:srgbClr val="F5F5F5"/>
                </a:solidFill>
              </a:rPr>
              <a:t> </a:t>
            </a:r>
            <a:r>
              <a:rPr lang="en-US" altLang="zh-CN" sz="2400" dirty="0">
                <a:solidFill>
                  <a:srgbClr val="F5F5F5"/>
                </a:solidFill>
              </a:rPr>
              <a:t>Data</a:t>
            </a:r>
            <a:endParaRPr lang="zh-CN" altLang="en-US" sz="2400" dirty="0">
              <a:solidFill>
                <a:srgbClr val="F5F5F5"/>
              </a:solidFill>
            </a:endParaRPr>
          </a:p>
        </p:txBody>
      </p:sp>
      <p:sp>
        <p:nvSpPr>
          <p:cNvPr id="14" name="文本框 13">
            <a:extLst>
              <a:ext uri="{FF2B5EF4-FFF2-40B4-BE49-F238E27FC236}">
                <a16:creationId xmlns:a16="http://schemas.microsoft.com/office/drawing/2014/main" id="{CF619939-72EB-4320-8C15-6B015A1BD743}"/>
              </a:ext>
            </a:extLst>
          </p:cNvPr>
          <p:cNvSpPr txBox="1"/>
          <p:nvPr/>
        </p:nvSpPr>
        <p:spPr>
          <a:xfrm>
            <a:off x="4837215" y="340061"/>
            <a:ext cx="2517569" cy="584775"/>
          </a:xfrm>
          <a:prstGeom prst="rect">
            <a:avLst/>
          </a:prstGeom>
          <a:noFill/>
        </p:spPr>
        <p:txBody>
          <a:bodyPr wrap="square" rtlCol="0">
            <a:spAutoFit/>
          </a:bodyPr>
          <a:lstStyle/>
          <a:p>
            <a:pPr algn="ctr"/>
            <a:r>
              <a:rPr lang="en-US" altLang="zh-CN" sz="3200" dirty="0">
                <a:solidFill>
                  <a:srgbClr val="F5F5F5"/>
                </a:solidFill>
              </a:rPr>
              <a:t>Failover</a:t>
            </a:r>
            <a:endParaRPr lang="zh-CN" altLang="en-US" sz="3200" b="1" dirty="0">
              <a:solidFill>
                <a:srgbClr val="F5F5F5"/>
              </a:solidFill>
            </a:endParaRPr>
          </a:p>
        </p:txBody>
      </p:sp>
      <p:sp>
        <p:nvSpPr>
          <p:cNvPr id="4" name="矩形 3">
            <a:extLst>
              <a:ext uri="{FF2B5EF4-FFF2-40B4-BE49-F238E27FC236}">
                <a16:creationId xmlns:a16="http://schemas.microsoft.com/office/drawing/2014/main" id="{10F359E2-8E08-49A3-8750-0298FAD47469}"/>
              </a:ext>
            </a:extLst>
          </p:cNvPr>
          <p:cNvSpPr/>
          <p:nvPr/>
        </p:nvSpPr>
        <p:spPr>
          <a:xfrm>
            <a:off x="902525" y="1667635"/>
            <a:ext cx="1440000" cy="72000"/>
          </a:xfrm>
          <a:prstGeom prst="rect">
            <a:avLst/>
          </a:prstGeom>
          <a:solidFill>
            <a:srgbClr val="2666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a:extLst>
              <a:ext uri="{FF2B5EF4-FFF2-40B4-BE49-F238E27FC236}">
                <a16:creationId xmlns:a16="http://schemas.microsoft.com/office/drawing/2014/main" id="{C54F8545-A0C8-EA80-FE28-B72FF2938D3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1466" y="2688364"/>
            <a:ext cx="11309067" cy="2762339"/>
          </a:xfrm>
          <a:prstGeom prst="rect">
            <a:avLst/>
          </a:prstGeom>
        </p:spPr>
      </p:pic>
      <p:sp>
        <p:nvSpPr>
          <p:cNvPr id="8" name="Rectangle 2">
            <a:extLst>
              <a:ext uri="{FF2B5EF4-FFF2-40B4-BE49-F238E27FC236}">
                <a16:creationId xmlns:a16="http://schemas.microsoft.com/office/drawing/2014/main" id="{C77DA275-BC3F-0BF5-F633-FD42861662A3}"/>
              </a:ext>
            </a:extLst>
          </p:cNvPr>
          <p:cNvSpPr/>
          <p:nvPr/>
        </p:nvSpPr>
        <p:spPr>
          <a:xfrm>
            <a:off x="4414044" y="6370202"/>
            <a:ext cx="3363912" cy="307777"/>
          </a:xfrm>
          <a:prstGeom prst="rect">
            <a:avLst/>
          </a:prstGeom>
        </p:spPr>
        <p:txBody>
          <a:bodyPr wrap="square">
            <a:spAutoFit/>
          </a:bodyPr>
          <a:lstStyle/>
          <a:p>
            <a:pPr algn="ctr"/>
            <a:r>
              <a:rPr lang="en-US" altLang="zh-CN" sz="1400" b="0" i="0" dirty="0">
                <a:solidFill>
                  <a:srgbClr val="F5F5F5"/>
                </a:solidFill>
                <a:effectLst/>
                <a:latin typeface="arial" panose="020B0604020202020204" pitchFamily="34" charset="0"/>
              </a:rPr>
              <a:t>© Apache </a:t>
            </a:r>
            <a:r>
              <a:rPr lang="en-US" altLang="zh-CN" sz="1400" b="0" i="0" dirty="0" err="1">
                <a:solidFill>
                  <a:srgbClr val="F5F5F5"/>
                </a:solidFill>
                <a:effectLst/>
                <a:latin typeface="arial" panose="020B0604020202020204" pitchFamily="34" charset="0"/>
              </a:rPr>
              <a:t>SeaTunnel</a:t>
            </a:r>
            <a:r>
              <a:rPr lang="en-US" altLang="zh-CN" sz="1400" b="0" i="0" dirty="0">
                <a:solidFill>
                  <a:srgbClr val="F5F5F5"/>
                </a:solidFill>
                <a:effectLst/>
                <a:latin typeface="arial" panose="020B0604020202020204" pitchFamily="34" charset="0"/>
              </a:rPr>
              <a:t> Community</a:t>
            </a:r>
            <a:endParaRPr lang="zh-CN" altLang="en-US" sz="1400" dirty="0">
              <a:solidFill>
                <a:srgbClr val="F5F5F5"/>
              </a:solidFill>
            </a:endParaRPr>
          </a:p>
        </p:txBody>
      </p:sp>
    </p:spTree>
    <p:extLst>
      <p:ext uri="{BB962C8B-B14F-4D97-AF65-F5344CB8AC3E}">
        <p14:creationId xmlns:p14="http://schemas.microsoft.com/office/powerpoint/2010/main" val="2977643389"/>
      </p:ext>
    </p:extLst>
  </p:cSld>
  <p:clrMapOvr>
    <a:masterClrMapping/>
  </p:clrMapOvr>
</p:sld>
</file>

<file path=ppt/theme/theme1.xml><?xml version="1.0" encoding="utf-8"?>
<a:theme xmlns:a="http://schemas.openxmlformats.org/drawingml/2006/main" name="主题5">
  <a:themeElements>
    <a:clrScheme name="房利美">
      <a:dk1>
        <a:srgbClr val="000000"/>
      </a:dk1>
      <a:lt1>
        <a:srgbClr val="FFFFFF"/>
      </a:lt1>
      <a:dk2>
        <a:srgbClr val="768394"/>
      </a:dk2>
      <a:lt2>
        <a:srgbClr val="F0F0F0"/>
      </a:lt2>
      <a:accent1>
        <a:srgbClr val="3CA798"/>
      </a:accent1>
      <a:accent2>
        <a:srgbClr val="53B4C4"/>
      </a:accent2>
      <a:accent3>
        <a:srgbClr val="28939E"/>
      </a:accent3>
      <a:accent4>
        <a:srgbClr val="2F6D80"/>
      </a:accent4>
      <a:accent5>
        <a:srgbClr val="818D96"/>
      </a:accent5>
      <a:accent6>
        <a:srgbClr val="525252"/>
      </a:accent6>
      <a:hlink>
        <a:srgbClr val="4276AA"/>
      </a:hlink>
      <a:folHlink>
        <a:srgbClr val="BFBFBF"/>
      </a:folHlink>
    </a:clrScheme>
    <a:fontScheme name="Temp">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iSlide</Template>
  <TotalTime>3843</TotalTime>
  <Words>2251</Words>
  <Application>Microsoft Macintosh PowerPoint</Application>
  <PresentationFormat>宽屏</PresentationFormat>
  <Paragraphs>166</Paragraphs>
  <Slides>24</Slides>
  <Notes>24</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24</vt:i4>
      </vt:variant>
    </vt:vector>
  </HeadingPairs>
  <TitlesOfParts>
    <vt:vector size="34" baseType="lpstr">
      <vt:lpstr>-apple-system</vt:lpstr>
      <vt:lpstr>思源黑体 CN Bold</vt:lpstr>
      <vt:lpstr>微软雅黑</vt:lpstr>
      <vt:lpstr>Arial</vt:lpstr>
      <vt:lpstr>Arial</vt:lpstr>
      <vt:lpstr>Avenir-Heavy</vt:lpstr>
      <vt:lpstr>Calibri</vt:lpstr>
      <vt:lpstr>Segoe Script</vt:lpstr>
      <vt:lpstr>Ubuntu</vt:lpstr>
      <vt:lpstr>主题5</vt:lpstr>
      <vt:lpstr>Apache SeaTunnel Engine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iSlide</Manager>
  <Company>iSlide</Company>
  <LinksUpToDate>false</LinksUpToDate>
  <SharedDoc>false</SharedDoc>
  <HyperlinkBase>https://www.islide.cc</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iSlide</dc:creator>
  <cp:lastModifiedBy>Microsoft Office User</cp:lastModifiedBy>
  <cp:revision>163</cp:revision>
  <cp:lastPrinted>2022-01-18T04:25:02Z</cp:lastPrinted>
  <dcterms:created xsi:type="dcterms:W3CDTF">2022-01-18T04:25:02Z</dcterms:created>
  <dcterms:modified xsi:type="dcterms:W3CDTF">2022-12-09T04:18:01Z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lide.Theme">
    <vt:lpwstr>48706f29-9ca0-418e-876d-de7b156ca083</vt:lpwstr>
  </property>
  <property fmtid="{D5CDD505-2E9C-101B-9397-08002B2CF9AE}" pid="3" name="KSOProductBuildVer">
    <vt:lpwstr>2052-3.6.0.5672</vt:lpwstr>
  </property>
</Properties>
</file>